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17" r:id="rId2"/>
    <p:sldId id="475" r:id="rId3"/>
    <p:sldId id="478" r:id="rId4"/>
    <p:sldId id="489" r:id="rId5"/>
    <p:sldId id="490" r:id="rId6"/>
    <p:sldId id="491" r:id="rId7"/>
    <p:sldId id="492" r:id="rId8"/>
    <p:sldId id="497" r:id="rId9"/>
    <p:sldId id="498" r:id="rId10"/>
    <p:sldId id="499" r:id="rId11"/>
    <p:sldId id="500" r:id="rId12"/>
    <p:sldId id="501" r:id="rId13"/>
    <p:sldId id="502" r:id="rId14"/>
    <p:sldId id="415" r:id="rId15"/>
  </p:sldIdLst>
  <p:sldSz cx="9144000" cy="5143500" type="screen16x9"/>
  <p:notesSz cx="6797675" cy="9926638"/>
  <p:defaultTextStyle>
    <a:defPPr>
      <a:defRPr lang="es-AR"/>
    </a:defPPr>
    <a:lvl1pPr marL="0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53595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707191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060787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414383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767978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121573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475170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828764" algn="l" defTabSz="70719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5D7D3A64-2387-49B3-8183-66B41CDB8351}">
          <p14:sldIdLst>
            <p14:sldId id="317"/>
            <p14:sldId id="475"/>
            <p14:sldId id="478"/>
            <p14:sldId id="489"/>
            <p14:sldId id="490"/>
            <p14:sldId id="491"/>
            <p14:sldId id="492"/>
            <p14:sldId id="497"/>
            <p14:sldId id="498"/>
            <p14:sldId id="499"/>
            <p14:sldId id="500"/>
            <p14:sldId id="501"/>
            <p14:sldId id="502"/>
          </p14:sldIdLst>
        </p14:section>
        <p14:section name="Sección sin título" id="{6A3F643B-BF02-49D4-A46F-A0A7C296DEAC}">
          <p14:sldIdLst>
            <p14:sldId id="4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162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37" clrIdx="4"/>
  <p:cmAuthor id="3" name="imr-d11" initials="i" lastIdx="43" clrIdx="0"/>
  <p:cmAuthor id="4" name="L50" initials="L" lastIdx="96" clrIdx="1"/>
  <p:cmAuthor id="5" name="IMR" initials="I" lastIdx="12" clrIdx="2"/>
  <p:cmAuthor id="6" name="L58" initials="L" lastIdx="1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CC"/>
    <a:srgbClr val="005AAF"/>
    <a:srgbClr val="77C043"/>
    <a:srgbClr val="F26924"/>
    <a:srgbClr val="0000FF"/>
    <a:srgbClr val="C71D4F"/>
    <a:srgbClr val="00BBF2"/>
    <a:srgbClr val="717271"/>
    <a:srgbClr val="072D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32" autoAdjust="0"/>
    <p:restoredTop sz="95118" autoAdjust="0"/>
  </p:normalViewPr>
  <p:slideViewPr>
    <p:cSldViewPr snapToGrid="0">
      <p:cViewPr varScale="1">
        <p:scale>
          <a:sx n="88" d="100"/>
          <a:sy n="88" d="100"/>
        </p:scale>
        <p:origin x="1116" y="84"/>
      </p:cViewPr>
      <p:guideLst>
        <p:guide orient="horz" pos="2160"/>
        <p:guide pos="3120"/>
        <p:guide orient="horz" pos="1621"/>
        <p:guide pos="2880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30"/>
    </p:cViewPr>
  </p:sorterViewPr>
  <p:notesViewPr>
    <p:cSldViewPr snapToGrid="0">
      <p:cViewPr varScale="1">
        <p:scale>
          <a:sx n="51" d="100"/>
          <a:sy n="51" d="100"/>
        </p:scale>
        <p:origin x="-300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D1253-5EDC-4172-8202-96D3B5C6A4CE}" type="datetimeFigureOut">
              <a:rPr lang="es-AR" smtClean="0"/>
              <a:t>2/6/2024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09BE8-2A94-4D2D-B639-6FA6565F32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1102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DEE88-9AE4-4EEE-99B1-4A0AE5933A03}" type="datetimeFigureOut">
              <a:rPr lang="es-AR" smtClean="0"/>
              <a:t>2/6/2024</a:t>
            </a:fld>
            <a:endParaRPr lang="es-A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38087-10E4-4B40-B60A-7BB41154CAB8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83706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53595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707191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060787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414383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767978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2121573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475170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828764" algn="l" defTabSz="707191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AR" dirty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defTabSz="388938" eaLnBrk="1" hangingPunct="1"/>
            <a:fld id="{024CE3EB-13CE-475F-9361-D1E151036598}" type="slidenum">
              <a:rPr lang="es-AR" smtClean="0"/>
              <a:pPr defTabSz="388938" eaLnBrk="1" hangingPunct="1"/>
              <a:t>1</a:t>
            </a:fld>
            <a:endParaRPr lang="es-A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lama ornalla 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"/>
            <a:ext cx="9336089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630866"/>
            <a:ext cx="6400800" cy="394239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Century Gothic" pitchFamily="34" charset="0"/>
              </a:defRPr>
            </a:lvl1pPr>
            <a:lvl2pPr marL="326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79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05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32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5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85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1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s-AR" dirty="0"/>
          </a:p>
        </p:txBody>
      </p:sp>
      <p:sp>
        <p:nvSpPr>
          <p:cNvPr id="4" name="8 Título"/>
          <p:cNvSpPr>
            <a:spLocks noGrp="1"/>
          </p:cNvSpPr>
          <p:nvPr>
            <p:ph type="title"/>
          </p:nvPr>
        </p:nvSpPr>
        <p:spPr>
          <a:xfrm>
            <a:off x="457201" y="1942192"/>
            <a:ext cx="8229600" cy="647027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5" name="13 Marcador de texto"/>
          <p:cNvSpPr>
            <a:spLocks noGrp="1"/>
          </p:cNvSpPr>
          <p:nvPr>
            <p:ph type="body" sz="quarter" idx="10"/>
          </p:nvPr>
        </p:nvSpPr>
        <p:spPr>
          <a:xfrm>
            <a:off x="457201" y="3093213"/>
            <a:ext cx="8229600" cy="279400"/>
          </a:xfrm>
        </p:spPr>
        <p:txBody>
          <a:bodyPr/>
          <a:lstStyle>
            <a:lvl1pPr marL="0" indent="0" algn="ctr">
              <a:buNone/>
              <a:defRPr sz="800">
                <a:solidFill>
                  <a:schemeClr val="bg1"/>
                </a:solidFill>
                <a:latin typeface="Century Gothic" pitchFamily="34" charset="0"/>
              </a:defRPr>
            </a:lvl1pPr>
            <a:lvl2pPr marL="325861" indent="0">
              <a:buNone/>
              <a:defRPr/>
            </a:lvl2pPr>
            <a:lvl3pPr marL="653051" indent="0">
              <a:buNone/>
              <a:defRPr/>
            </a:lvl3pPr>
            <a:lvl4pPr marL="980241" indent="0">
              <a:buNone/>
              <a:defRPr/>
            </a:lvl4pPr>
            <a:lvl5pPr marL="1306102" indent="0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6" name="Picture 8" descr="LogoMGAS Blanco.psd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46" y="4149727"/>
            <a:ext cx="1982787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arcador de fecha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8583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Fami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ARATULAPPTFamili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324974" cy="523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LogoMGAS Blanco.psd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46" y="4149727"/>
            <a:ext cx="1982787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630866"/>
            <a:ext cx="6400800" cy="394239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Century Gothic" pitchFamily="34" charset="0"/>
              </a:defRPr>
            </a:lvl1pPr>
            <a:lvl2pPr marL="326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79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05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32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5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85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1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s-AR" dirty="0"/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57201" y="1942192"/>
            <a:ext cx="8229600" cy="647027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10"/>
          </p:nvPr>
        </p:nvSpPr>
        <p:spPr>
          <a:xfrm>
            <a:off x="457201" y="3093213"/>
            <a:ext cx="8229600" cy="279400"/>
          </a:xfrm>
        </p:spPr>
        <p:txBody>
          <a:bodyPr/>
          <a:lstStyle>
            <a:lvl1pPr marL="0" indent="0" algn="ctr">
              <a:buNone/>
              <a:defRPr sz="800">
                <a:solidFill>
                  <a:schemeClr val="bg1"/>
                </a:solidFill>
                <a:latin typeface="Century Gothic" pitchFamily="34" charset="0"/>
              </a:defRPr>
            </a:lvl1pPr>
            <a:lvl2pPr marL="325861" indent="0">
              <a:buNone/>
              <a:defRPr/>
            </a:lvl2pPr>
            <a:lvl3pPr marL="653051" indent="0">
              <a:buNone/>
              <a:defRPr/>
            </a:lvl3pPr>
            <a:lvl4pPr marL="980241" indent="0">
              <a:buNone/>
              <a:defRPr/>
            </a:lvl4pPr>
            <a:lvl5pPr marL="1306102" indent="0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28342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n is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 userDrawn="1"/>
        </p:nvSpPr>
        <p:spPr bwMode="auto">
          <a:xfrm>
            <a:off x="0" y="3"/>
            <a:ext cx="9144000" cy="417513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19" tIns="35359" rIns="70719" bIns="3535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 sz="15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" name="Picture 7" descr="BANDA ISO MG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4691070"/>
            <a:ext cx="9153525" cy="46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12" y="9303"/>
            <a:ext cx="8702566" cy="408486"/>
          </a:xfrm>
        </p:spPr>
        <p:txBody>
          <a:bodyPr>
            <a:normAutofit/>
          </a:bodyPr>
          <a:lstStyle>
            <a:lvl1pPr algn="l">
              <a:defRPr sz="1200">
                <a:latin typeface="Century Gothic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86714" y="478946"/>
            <a:ext cx="7776579" cy="294124"/>
          </a:xfrm>
        </p:spPr>
        <p:txBody>
          <a:bodyPr/>
          <a:lstStyle>
            <a:lvl1pPr marL="0" indent="0" algn="l">
              <a:buNone/>
              <a:defRPr lang="es-AR" sz="1200" kern="1200" dirty="0">
                <a:solidFill>
                  <a:srgbClr val="1C4596"/>
                </a:solidFill>
                <a:latin typeface="Century Gothic" pitchFamily="34" charset="0"/>
                <a:ea typeface="Geneva" pitchFamily="-1" charset="-128"/>
                <a:cs typeface="+mn-cs"/>
              </a:defRPr>
            </a:lvl1pPr>
            <a:lvl2pPr marL="383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6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9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2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5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8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81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64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A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32261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n isologo 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0" y="3"/>
            <a:ext cx="9144000" cy="417513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19" tIns="35359" rIns="70719" bIns="3535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 sz="15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Picture 7" descr="BANDA ISO MG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4691070"/>
            <a:ext cx="9153525" cy="46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12" y="9303"/>
            <a:ext cx="8702566" cy="408486"/>
          </a:xfrm>
        </p:spPr>
        <p:txBody>
          <a:bodyPr>
            <a:normAutofit/>
          </a:bodyPr>
          <a:lstStyle>
            <a:lvl1pPr algn="l">
              <a:defRPr sz="1200">
                <a:latin typeface="Century Gothic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86714" y="478946"/>
            <a:ext cx="7776579" cy="294124"/>
          </a:xfrm>
        </p:spPr>
        <p:txBody>
          <a:bodyPr/>
          <a:lstStyle>
            <a:lvl1pPr marL="0" indent="0" algn="l">
              <a:buNone/>
              <a:defRPr lang="es-AR" sz="1200" kern="1200" dirty="0">
                <a:solidFill>
                  <a:srgbClr val="1C4596"/>
                </a:solidFill>
                <a:latin typeface="Century Gothic" pitchFamily="34" charset="0"/>
                <a:ea typeface="Geneva" pitchFamily="-1" charset="-128"/>
                <a:cs typeface="+mn-cs"/>
              </a:defRPr>
            </a:lvl1pPr>
            <a:lvl2pPr marL="383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6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9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2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5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8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81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64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AR" dirty="0"/>
          </a:p>
        </p:txBody>
      </p:sp>
      <p:sp>
        <p:nvSpPr>
          <p:cNvPr id="9" name="2 Marcador de contenido"/>
          <p:cNvSpPr>
            <a:spLocks noGrp="1"/>
          </p:cNvSpPr>
          <p:nvPr>
            <p:ph idx="10"/>
          </p:nvPr>
        </p:nvSpPr>
        <p:spPr>
          <a:xfrm>
            <a:off x="126118" y="876956"/>
            <a:ext cx="5454869" cy="628649"/>
          </a:xfrm>
        </p:spPr>
        <p:txBody>
          <a:bodyPr/>
          <a:lstStyle>
            <a:lvl1pPr marL="287289" indent="-287289">
              <a:buClr>
                <a:schemeClr val="accent6">
                  <a:lumMod val="75000"/>
                </a:schemeClr>
              </a:buClr>
              <a:buFont typeface="Century Gothic" pitchFamily="34" charset="0"/>
              <a:buChar char="►"/>
              <a:defRPr sz="1200">
                <a:latin typeface="Century Gothic" pitchFamily="34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14" name="2 Marcador de contenido"/>
          <p:cNvSpPr>
            <a:spLocks noGrp="1"/>
          </p:cNvSpPr>
          <p:nvPr>
            <p:ph idx="11"/>
          </p:nvPr>
        </p:nvSpPr>
        <p:spPr>
          <a:xfrm>
            <a:off x="126118" y="1589684"/>
            <a:ext cx="5454869" cy="628649"/>
          </a:xfrm>
        </p:spPr>
        <p:txBody>
          <a:bodyPr/>
          <a:lstStyle>
            <a:lvl1pPr marL="287289" indent="-287289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 sz="800">
                <a:latin typeface="Century Gothic" pitchFamily="34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7379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gradFill rotWithShape="0">
          <a:gsLst>
            <a:gs pos="0">
              <a:srgbClr val="041B64"/>
            </a:gs>
            <a:gs pos="100000">
              <a:srgbClr val="041B6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Triage CyanOsc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404945"/>
            <a:ext cx="8699500" cy="351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901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LogoMGAS Blanco.psd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91" y="2576517"/>
            <a:ext cx="1484312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Marcador de texto"/>
          <p:cNvSpPr>
            <a:spLocks noGrp="1"/>
          </p:cNvSpPr>
          <p:nvPr>
            <p:ph type="body" sz="quarter" idx="10"/>
          </p:nvPr>
        </p:nvSpPr>
        <p:spPr>
          <a:xfrm>
            <a:off x="685801" y="2062172"/>
            <a:ext cx="7772401" cy="392172"/>
          </a:xfrm>
        </p:spPr>
        <p:txBody>
          <a:bodyPr>
            <a:noAutofit/>
          </a:bodyPr>
          <a:lstStyle>
            <a:lvl1pPr marL="0" indent="0" algn="ctr">
              <a:buNone/>
              <a:defRPr sz="1800" baseline="0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6178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 y autoforma para peg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7"/>
          <p:cNvSpPr>
            <a:spLocks noChangeArrowheads="1"/>
          </p:cNvSpPr>
          <p:nvPr userDrawn="1"/>
        </p:nvSpPr>
        <p:spPr bwMode="auto">
          <a:xfrm>
            <a:off x="5983294" y="1944692"/>
            <a:ext cx="1470025" cy="1103313"/>
          </a:xfrm>
          <a:prstGeom prst="ellipse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0719" tIns="35359" rIns="70719" bIns="35359" anchor="ctr"/>
          <a:lstStyle/>
          <a:p>
            <a:pPr algn="ctr">
              <a:defRPr/>
            </a:pPr>
            <a:endParaRPr lang="es-AR" sz="15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7"/>
          <p:cNvSpPr>
            <a:spLocks noChangeArrowheads="1"/>
          </p:cNvSpPr>
          <p:nvPr userDrawn="1"/>
        </p:nvSpPr>
        <p:spPr bwMode="auto">
          <a:xfrm>
            <a:off x="5983294" y="684216"/>
            <a:ext cx="1470025" cy="1103313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0719" tIns="35359" rIns="70719" bIns="35359" anchor="ctr"/>
          <a:lstStyle/>
          <a:p>
            <a:pPr algn="ctr">
              <a:defRPr/>
            </a:pPr>
            <a:endParaRPr lang="es-AR" sz="15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 userDrawn="1"/>
        </p:nvSpPr>
        <p:spPr bwMode="auto">
          <a:xfrm>
            <a:off x="6234121" y="1052516"/>
            <a:ext cx="966788" cy="37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19" tIns="35359" rIns="70719" bIns="3535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algn="ctr" eaLnBrk="1" hangingPunct="1">
              <a:defRPr/>
            </a:pPr>
            <a:r>
              <a:rPr lang="es-AR" sz="1000" dirty="0">
                <a:latin typeface="Century Gothic" pitchFamily="34" charset="0"/>
              </a:rPr>
              <a:t>INSERTE TEXTO</a:t>
            </a:r>
          </a:p>
        </p:txBody>
      </p:sp>
      <p:cxnSp>
        <p:nvCxnSpPr>
          <p:cNvPr id="5" name="Straight Arrow Connector 17"/>
          <p:cNvCxnSpPr>
            <a:cxnSpLocks noChangeShapeType="1"/>
          </p:cNvCxnSpPr>
          <p:nvPr userDrawn="1"/>
        </p:nvCxnSpPr>
        <p:spPr bwMode="auto">
          <a:xfrm flipV="1">
            <a:off x="7453315" y="1246188"/>
            <a:ext cx="450850" cy="0"/>
          </a:xfrm>
          <a:prstGeom prst="straightConnector1">
            <a:avLst/>
          </a:prstGeom>
          <a:noFill/>
          <a:ln w="31750">
            <a:solidFill>
              <a:srgbClr val="A6A6A6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Oval 28"/>
          <p:cNvSpPr>
            <a:spLocks noChangeArrowheads="1"/>
          </p:cNvSpPr>
          <p:nvPr userDrawn="1"/>
        </p:nvSpPr>
        <p:spPr bwMode="auto">
          <a:xfrm>
            <a:off x="5983294" y="3201991"/>
            <a:ext cx="1470025" cy="1103313"/>
          </a:xfrm>
          <a:prstGeom prst="ellipse">
            <a:avLst/>
          </a:prstGeom>
          <a:solidFill>
            <a:srgbClr val="A6A6A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0719" tIns="35359" rIns="70719" bIns="35359" anchor="ctr"/>
          <a:lstStyle/>
          <a:p>
            <a:pPr algn="ctr">
              <a:defRPr/>
            </a:pPr>
            <a:endParaRPr lang="es-AR" sz="15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6234121" y="2312994"/>
            <a:ext cx="966788" cy="37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19" tIns="35359" rIns="70719" bIns="3535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algn="ctr" eaLnBrk="1" hangingPunct="1">
              <a:defRPr/>
            </a:pPr>
            <a:r>
              <a:rPr lang="es-AR" sz="1000" dirty="0">
                <a:latin typeface="Century Gothic" pitchFamily="34" charset="0"/>
              </a:rPr>
              <a:t>INSERTE TEXTO</a:t>
            </a:r>
          </a:p>
        </p:txBody>
      </p:sp>
      <p:sp>
        <p:nvSpPr>
          <p:cNvPr id="8" name="TextBox 12"/>
          <p:cNvSpPr txBox="1">
            <a:spLocks noChangeArrowheads="1"/>
          </p:cNvSpPr>
          <p:nvPr userDrawn="1"/>
        </p:nvSpPr>
        <p:spPr bwMode="auto">
          <a:xfrm>
            <a:off x="6234121" y="3548065"/>
            <a:ext cx="966788" cy="37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19" tIns="35359" rIns="70719" bIns="3535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algn="ctr" eaLnBrk="1" hangingPunct="1">
              <a:defRPr/>
            </a:pPr>
            <a:r>
              <a:rPr lang="es-AR" sz="1000" dirty="0">
                <a:latin typeface="Century Gothic" pitchFamily="34" charset="0"/>
              </a:rPr>
              <a:t>INSERTE TEXTO</a:t>
            </a:r>
          </a:p>
        </p:txBody>
      </p:sp>
      <p:sp>
        <p:nvSpPr>
          <p:cNvPr id="9" name="TextBox 12"/>
          <p:cNvSpPr txBox="1">
            <a:spLocks noChangeArrowheads="1"/>
          </p:cNvSpPr>
          <p:nvPr userDrawn="1"/>
        </p:nvSpPr>
        <p:spPr bwMode="auto">
          <a:xfrm>
            <a:off x="4605341" y="1062043"/>
            <a:ext cx="862012" cy="369887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0719" tIns="35359" rIns="70719" bIns="35359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s-AR" sz="1000" dirty="0">
                <a:solidFill>
                  <a:schemeClr val="tx1"/>
                </a:solidFill>
                <a:latin typeface="Century Gothic" pitchFamily="34" charset="0"/>
              </a:rPr>
              <a:t>TEXTO</a:t>
            </a:r>
          </a:p>
        </p:txBody>
      </p:sp>
      <p:cxnSp>
        <p:nvCxnSpPr>
          <p:cNvPr id="10" name="Straight Arrow Connector 25"/>
          <p:cNvCxnSpPr>
            <a:cxnSpLocks noChangeShapeType="1"/>
            <a:stCxn id="7" idx="2"/>
          </p:cNvCxnSpPr>
          <p:nvPr userDrawn="1"/>
        </p:nvCxnSpPr>
        <p:spPr bwMode="auto">
          <a:xfrm flipH="1" flipV="1">
            <a:off x="5451483" y="1246198"/>
            <a:ext cx="1266032" cy="1445981"/>
          </a:xfrm>
          <a:prstGeom prst="straightConnector1">
            <a:avLst/>
          </a:prstGeom>
          <a:noFill/>
          <a:ln w="31750">
            <a:solidFill>
              <a:srgbClr val="A6A6A6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1" name="7 Marcador de contenido"/>
          <p:cNvGraphicFramePr>
            <a:graphicFrameLocks/>
          </p:cNvGraphicFramePr>
          <p:nvPr/>
        </p:nvGraphicFramePr>
        <p:xfrm>
          <a:off x="406402" y="1392242"/>
          <a:ext cx="4141788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28" r:id="rId3" imgW="4139543" imgH="3066554" progId="Excel.Chart.8">
                  <p:embed/>
                </p:oleObj>
              </mc:Choice>
              <mc:Fallback>
                <p:oleObj r:id="rId3" imgW="4139543" imgH="3066554" progId="Excel.Chart.8">
                  <p:embed/>
                  <p:pic>
                    <p:nvPicPr>
                      <p:cNvPr id="11" name="7 Marcador de contenido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2" y="1392242"/>
                        <a:ext cx="4141788" cy="306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2"/>
          <p:cNvSpPr txBox="1">
            <a:spLocks noChangeArrowheads="1"/>
          </p:cNvSpPr>
          <p:nvPr userDrawn="1"/>
        </p:nvSpPr>
        <p:spPr bwMode="auto">
          <a:xfrm>
            <a:off x="7904166" y="1057280"/>
            <a:ext cx="863601" cy="368301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0719" tIns="35359" rIns="70719" bIns="35359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s-AR" sz="1000" dirty="0">
                <a:solidFill>
                  <a:schemeClr val="tx1"/>
                </a:solidFill>
                <a:latin typeface="Century Gothic" pitchFamily="34" charset="0"/>
              </a:rPr>
              <a:t>TEXTO</a:t>
            </a:r>
          </a:p>
        </p:txBody>
      </p:sp>
      <p:sp>
        <p:nvSpPr>
          <p:cNvPr id="13" name="Marcador de fech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 dirty="0"/>
          </a:p>
        </p:txBody>
      </p:sp>
      <p:sp>
        <p:nvSpPr>
          <p:cNvPr id="15" name="Marcador de número de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7365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, autoformay pie  para peg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0"/>
          <p:cNvCxnSpPr>
            <a:cxnSpLocks noChangeShapeType="1"/>
          </p:cNvCxnSpPr>
          <p:nvPr userDrawn="1"/>
        </p:nvCxnSpPr>
        <p:spPr bwMode="auto">
          <a:xfrm>
            <a:off x="3730627" y="3067053"/>
            <a:ext cx="2058988" cy="1588"/>
          </a:xfrm>
          <a:prstGeom prst="straightConnector1">
            <a:avLst/>
          </a:prstGeom>
          <a:noFill/>
          <a:ln w="31750">
            <a:solidFill>
              <a:srgbClr val="AAB5C2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Oval 7"/>
          <p:cNvSpPr>
            <a:spLocks noChangeArrowheads="1"/>
          </p:cNvSpPr>
          <p:nvPr userDrawn="1"/>
        </p:nvSpPr>
        <p:spPr bwMode="auto">
          <a:xfrm>
            <a:off x="5789617" y="2006603"/>
            <a:ext cx="2824162" cy="2119314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0719" tIns="35359" rIns="70719" bIns="35359" anchor="ctr"/>
          <a:lstStyle/>
          <a:p>
            <a:pPr algn="ctr">
              <a:defRPr/>
            </a:pPr>
            <a:endParaRPr lang="es-AR" sz="15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 userDrawn="1"/>
        </p:nvSpPr>
        <p:spPr bwMode="auto">
          <a:xfrm>
            <a:off x="6109096" y="2268540"/>
            <a:ext cx="2201075" cy="122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0719" tIns="35359" rIns="70719" bIns="3535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388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algn="ctr" eaLnBrk="1" hangingPunct="1">
              <a:defRPr/>
            </a:pPr>
            <a:r>
              <a:rPr lang="es-AR" sz="1500" dirty="0">
                <a:latin typeface="Century Gothic" pitchFamily="34" charset="0"/>
              </a:rPr>
              <a:t>Opción</a:t>
            </a:r>
          </a:p>
          <a:p>
            <a:pPr algn="ctr" eaLnBrk="1" hangingPunct="1">
              <a:defRPr/>
            </a:pPr>
            <a:r>
              <a:rPr lang="es-AR" sz="1500" dirty="0">
                <a:latin typeface="Century Gothic" pitchFamily="34" charset="0"/>
              </a:rPr>
              <a:t>Esquema de </a:t>
            </a:r>
          </a:p>
          <a:p>
            <a:pPr algn="ctr" eaLnBrk="1" hangingPunct="1">
              <a:defRPr/>
            </a:pPr>
            <a:r>
              <a:rPr lang="es-AR" sz="1500" dirty="0">
                <a:latin typeface="Century Gothic" pitchFamily="34" charset="0"/>
              </a:rPr>
              <a:t>diagramas en</a:t>
            </a:r>
          </a:p>
          <a:p>
            <a:pPr algn="ctr" eaLnBrk="1" hangingPunct="1">
              <a:defRPr/>
            </a:pPr>
            <a:r>
              <a:rPr lang="es-AR" sz="1500" dirty="0">
                <a:latin typeface="Century Gothic" pitchFamily="34" charset="0"/>
              </a:rPr>
              <a:t>líneas para limpieza y </a:t>
            </a:r>
          </a:p>
          <a:p>
            <a:pPr algn="ctr" eaLnBrk="1" hangingPunct="1">
              <a:defRPr/>
            </a:pPr>
            <a:r>
              <a:rPr lang="es-AR" sz="1500" dirty="0">
                <a:latin typeface="Century Gothic" pitchFamily="34" charset="0"/>
              </a:rPr>
              <a:t>simplicidad</a:t>
            </a:r>
          </a:p>
        </p:txBody>
      </p:sp>
      <p:sp>
        <p:nvSpPr>
          <p:cNvPr id="5" name="TextBox 14"/>
          <p:cNvSpPr txBox="1">
            <a:spLocks noChangeArrowheads="1"/>
          </p:cNvSpPr>
          <p:nvPr userDrawn="1"/>
        </p:nvSpPr>
        <p:spPr bwMode="auto">
          <a:xfrm>
            <a:off x="430215" y="2913070"/>
            <a:ext cx="3292476" cy="256075"/>
          </a:xfrm>
          <a:prstGeom prst="rect">
            <a:avLst/>
          </a:prstGeom>
          <a:solidFill>
            <a:srgbClr val="15B6FF">
              <a:alpha val="76078"/>
            </a:srgbClr>
          </a:solidFill>
          <a:ln>
            <a:noFill/>
          </a:ln>
        </p:spPr>
        <p:txBody>
          <a:bodyPr lIns="70719" tIns="35359" rIns="70719" bIns="3535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algn="ctr" eaLnBrk="1" hangingPunct="1">
              <a:defRPr/>
            </a:pPr>
            <a:r>
              <a:rPr lang="es-AR" sz="1200" dirty="0">
                <a:solidFill>
                  <a:schemeClr val="bg1"/>
                </a:solidFill>
                <a:latin typeface="Century Gothic" pitchFamily="34" charset="0"/>
              </a:rPr>
              <a:t>Inserte texto</a:t>
            </a:r>
            <a:endParaRPr lang="es-AR" sz="800" dirty="0">
              <a:solidFill>
                <a:srgbClr val="FFFFFF"/>
              </a:solidFill>
              <a:latin typeface="Century Gothic" pitchFamily="34" charset="0"/>
            </a:endParaRPr>
          </a:p>
        </p:txBody>
      </p:sp>
      <p:cxnSp>
        <p:nvCxnSpPr>
          <p:cNvPr id="6" name="Straight Arrow Connector 17"/>
          <p:cNvCxnSpPr>
            <a:cxnSpLocks noChangeShapeType="1"/>
          </p:cNvCxnSpPr>
          <p:nvPr userDrawn="1"/>
        </p:nvCxnSpPr>
        <p:spPr bwMode="auto">
          <a:xfrm rot="5400000" flipH="1" flipV="1">
            <a:off x="6881023" y="1710537"/>
            <a:ext cx="561975" cy="1587"/>
          </a:xfrm>
          <a:prstGeom prst="straightConnector1">
            <a:avLst/>
          </a:prstGeom>
          <a:noFill/>
          <a:ln w="31750">
            <a:solidFill>
              <a:srgbClr val="AAB5C2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Box 14"/>
          <p:cNvSpPr txBox="1">
            <a:spLocks noChangeArrowheads="1"/>
          </p:cNvSpPr>
          <p:nvPr userDrawn="1"/>
        </p:nvSpPr>
        <p:spPr bwMode="auto">
          <a:xfrm>
            <a:off x="5719766" y="1106494"/>
            <a:ext cx="2894012" cy="25607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lIns="70719" tIns="35359" rIns="70719" bIns="3535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" charset="-128"/>
              </a:defRPr>
            </a:lvl9pPr>
          </a:lstStyle>
          <a:p>
            <a:pPr algn="ctr" eaLnBrk="1" hangingPunct="1">
              <a:defRPr/>
            </a:pPr>
            <a:r>
              <a:rPr lang="es-AR" sz="1200" dirty="0">
                <a:solidFill>
                  <a:schemeClr val="bg1"/>
                </a:solidFill>
                <a:latin typeface="Century Gothic" pitchFamily="34" charset="0"/>
              </a:rPr>
              <a:t>Inserte texto</a:t>
            </a:r>
            <a:endParaRPr lang="es-AR" sz="800" dirty="0">
              <a:solidFill>
                <a:srgbClr val="FFFFFF"/>
              </a:solidFill>
              <a:latin typeface="Century Gothic" pitchFamily="34" charset="0"/>
            </a:endParaRPr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>
          <a:xfrm>
            <a:off x="177800" y="4767268"/>
            <a:ext cx="2133600" cy="274637"/>
          </a:xfrm>
        </p:spPr>
        <p:txBody>
          <a:bodyPr/>
          <a:lstStyle>
            <a:lvl1pPr algn="l">
              <a:defRPr sz="800">
                <a:latin typeface="Century Gothic" pitchFamily="34" charset="0"/>
              </a:defRPr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800">
                <a:latin typeface="Century Gothic" pitchFamily="34" charset="0"/>
              </a:defRPr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46888" y="4767268"/>
            <a:ext cx="2133600" cy="274637"/>
          </a:xfrm>
        </p:spPr>
        <p:txBody>
          <a:bodyPr/>
          <a:lstStyle>
            <a:lvl1pPr algn="r">
              <a:defRPr sz="800">
                <a:latin typeface="Century Gothic" pitchFamily="34" charset="0"/>
              </a:defRPr>
            </a:lvl1pPr>
          </a:lstStyle>
          <a:p>
            <a:pPr>
              <a:defRPr/>
            </a:pPr>
            <a:fld id="{46A612B9-AD19-41F7-9670-23F6C9C162DD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90108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1" y="206376"/>
            <a:ext cx="822960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0719" tIns="35359" rIns="70719" bIns="353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1" y="1200155"/>
            <a:ext cx="8229600" cy="339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0719" tIns="35359" rIns="70719" bIns="353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4767268"/>
            <a:ext cx="2133600" cy="274637"/>
          </a:xfrm>
          <a:prstGeom prst="rect">
            <a:avLst/>
          </a:prstGeom>
        </p:spPr>
        <p:txBody>
          <a:bodyPr vert="horz" lIns="70719" tIns="35359" rIns="70719" bIns="35359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4767268"/>
            <a:ext cx="2895600" cy="274637"/>
          </a:xfrm>
          <a:prstGeom prst="rect">
            <a:avLst/>
          </a:prstGeom>
        </p:spPr>
        <p:txBody>
          <a:bodyPr vert="horz" lIns="70719" tIns="35359" rIns="70719" bIns="35359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 vert="horz" lIns="70719" tIns="35359" rIns="70719" bIns="35359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92C46D-749E-4BB7-A123-6CAD64C95769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9786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5pPr>
      <a:lvl6pPr marL="38305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6pPr>
      <a:lvl7pPr marL="766105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7pPr>
      <a:lvl8pPr marL="1149157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8pPr>
      <a:lvl9pPr marL="153220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9pPr>
    </p:titleStyle>
    <p:bodyStyle>
      <a:lvl1pPr marL="287289" indent="-28728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2459" indent="-23940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31" indent="-19152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683" indent="-19152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23734" indent="-19152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06787" indent="-191527" algn="l" defTabSz="76610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9841" indent="-191527" algn="l" defTabSz="76610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893" indent="-191527" algn="l" defTabSz="76610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5943" indent="-191527" algn="l" defTabSz="76610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3052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6105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9157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2209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15261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98315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81365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64419" algn="l" defTabSz="76610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1 Título"/>
          <p:cNvSpPr>
            <a:spLocks noGrp="1"/>
          </p:cNvSpPr>
          <p:nvPr>
            <p:ph type="title"/>
          </p:nvPr>
        </p:nvSpPr>
        <p:spPr>
          <a:xfrm>
            <a:off x="0" y="2248236"/>
            <a:ext cx="9144000" cy="647027"/>
          </a:xfrm>
        </p:spPr>
        <p:txBody>
          <a:bodyPr/>
          <a:lstStyle/>
          <a:p>
            <a:br>
              <a:rPr lang="es-AR" dirty="0"/>
            </a:br>
            <a:r>
              <a:rPr lang="es-AR" dirty="0"/>
              <a:t>Presentación de Formularios 3.5 por 1022 y/o RT/RS de la NAG 226 </a:t>
            </a:r>
            <a:br>
              <a:rPr lang="es-AR" dirty="0"/>
            </a:br>
            <a:br>
              <a:rPr lang="es-AR" dirty="0"/>
            </a:br>
            <a:r>
              <a:rPr lang="es-AR" sz="1400" dirty="0"/>
              <a:t>(no asociados a presentación de Legajos de Obra)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422677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2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0" y="2035895"/>
            <a:ext cx="897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1C4596"/>
                </a:solidFill>
                <a:latin typeface="Century Gothic" pitchFamily="34" charset="0"/>
              </a:rPr>
              <a:t>Presentación de Formulario 3.5 por 1022 y/o </a:t>
            </a:r>
          </a:p>
          <a:p>
            <a:pPr algn="ctr"/>
            <a:r>
              <a:rPr lang="es-AR" sz="2000" b="1" dirty="0">
                <a:solidFill>
                  <a:srgbClr val="1C4596"/>
                </a:solidFill>
                <a:latin typeface="Century Gothic" pitchFamily="34" charset="0"/>
              </a:rPr>
              <a:t>RT/RS de la NAG 226 </a:t>
            </a:r>
          </a:p>
        </p:txBody>
      </p:sp>
    </p:spTree>
    <p:extLst>
      <p:ext uri="{BB962C8B-B14F-4D97-AF65-F5344CB8AC3E}">
        <p14:creationId xmlns:p14="http://schemas.microsoft.com/office/powerpoint/2010/main" val="318821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3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19563"/>
            <a:ext cx="897537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Deberá iniciar sesión en A.V.M.</a:t>
            </a:r>
          </a:p>
          <a:p>
            <a:pPr algn="just"/>
            <a:endParaRPr lang="es-AR" sz="1100" dirty="0">
              <a:latin typeface="Century Gothic" pitchFamily="34" charset="0"/>
            </a:endParaRPr>
          </a:p>
          <a:p>
            <a:pPr algn="just"/>
            <a:endParaRPr lang="es-AR" sz="14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BFB9DCB-75C3-4ECF-92B7-BD63DFD8E0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39333" y="1500466"/>
            <a:ext cx="6265333" cy="31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4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4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19563"/>
            <a:ext cx="8975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Una vez dentro de su sesión, seleccionar “</a:t>
            </a:r>
            <a:r>
              <a:rPr lang="es-AR" sz="1600" dirty="0" err="1">
                <a:latin typeface="Century Gothic" pitchFamily="34" charset="0"/>
              </a:rPr>
              <a:t>Form</a:t>
            </a:r>
            <a:r>
              <a:rPr lang="es-AR" sz="1600" dirty="0">
                <a:latin typeface="Century Gothic" pitchFamily="34" charset="0"/>
              </a:rPr>
              <a:t>. 3.5 para F. 1022 / NAG 226”</a:t>
            </a:r>
            <a:endParaRPr lang="es-AR" sz="20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A51F14-BB66-463D-93C1-3E6E65BCFA7B}"/>
              </a:ext>
            </a:extLst>
          </p:cNvPr>
          <p:cNvSpPr/>
          <p:nvPr/>
        </p:nvSpPr>
        <p:spPr>
          <a:xfrm>
            <a:off x="3836862" y="2046967"/>
            <a:ext cx="609600" cy="118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F3D00B-308B-4640-9DC3-9B45AE6E9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40" y="1656899"/>
            <a:ext cx="6059949" cy="2670279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3C187C6-9BB7-41B6-BAC7-6A265943CC8A}"/>
              </a:ext>
            </a:extLst>
          </p:cNvPr>
          <p:cNvSpPr/>
          <p:nvPr/>
        </p:nvSpPr>
        <p:spPr>
          <a:xfrm>
            <a:off x="1807535" y="3104707"/>
            <a:ext cx="1010093" cy="101009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805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5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19563"/>
            <a:ext cx="897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En la primer vista, se podrá visualizar el listado de 3.5 por 1022 / NAG 226 presentados por el matriculado. Con el buscador intuitivo podrán buscar por dirección o por número de contrato.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A51F14-BB66-463D-93C1-3E6E65BCFA7B}"/>
              </a:ext>
            </a:extLst>
          </p:cNvPr>
          <p:cNvSpPr/>
          <p:nvPr/>
        </p:nvSpPr>
        <p:spPr>
          <a:xfrm>
            <a:off x="3836862" y="2046967"/>
            <a:ext cx="609600" cy="118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CF79D73-DE86-4FEE-B4EC-A0324ADCF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54" y="1488478"/>
            <a:ext cx="6352882" cy="2777452"/>
          </a:xfrm>
          <a:prstGeom prst="rect">
            <a:avLst/>
          </a:prstGeom>
        </p:spPr>
      </p:pic>
      <p:sp>
        <p:nvSpPr>
          <p:cNvPr id="5" name="Globo: línea 4">
            <a:extLst>
              <a:ext uri="{FF2B5EF4-FFF2-40B4-BE49-F238E27FC236}">
                <a16:creationId xmlns:a16="http://schemas.microsoft.com/office/drawing/2014/main" id="{45990509-75A9-44DA-A858-C713B20A9E68}"/>
              </a:ext>
            </a:extLst>
          </p:cNvPr>
          <p:cNvSpPr/>
          <p:nvPr/>
        </p:nvSpPr>
        <p:spPr>
          <a:xfrm>
            <a:off x="7126942" y="1737257"/>
            <a:ext cx="2017058" cy="834494"/>
          </a:xfrm>
          <a:prstGeom prst="borderCallout1">
            <a:avLst>
              <a:gd name="adj1" fmla="val 24121"/>
              <a:gd name="adj2" fmla="val -333"/>
              <a:gd name="adj3" fmla="val 65037"/>
              <a:gd name="adj4" fmla="val -281000"/>
            </a:avLst>
          </a:prstGeom>
          <a:solidFill>
            <a:srgbClr val="FFFFCC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Haciendo </a:t>
            </a:r>
            <a:r>
              <a:rPr lang="es-AR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Click</a:t>
            </a:r>
            <a:r>
              <a:rPr lang="es-AR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en el </a:t>
            </a:r>
            <a:r>
              <a:rPr lang="es-AR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N°</a:t>
            </a:r>
            <a:r>
              <a:rPr lang="es-AR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de 3.5, podrás generar el PDF para guardar y/o imprimir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90D419D-184F-4313-970F-82F11EAC9196}"/>
              </a:ext>
            </a:extLst>
          </p:cNvPr>
          <p:cNvSpPr/>
          <p:nvPr/>
        </p:nvSpPr>
        <p:spPr>
          <a:xfrm>
            <a:off x="735106" y="2165502"/>
            <a:ext cx="681318" cy="40624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2100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6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19563"/>
            <a:ext cx="8975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Hacer </a:t>
            </a:r>
            <a:r>
              <a:rPr lang="es-AR" sz="1600" dirty="0" err="1">
                <a:latin typeface="Century Gothic" pitchFamily="34" charset="0"/>
              </a:rPr>
              <a:t>click</a:t>
            </a:r>
            <a:r>
              <a:rPr lang="es-AR" sz="1600" dirty="0">
                <a:latin typeface="Century Gothic" pitchFamily="34" charset="0"/>
              </a:rPr>
              <a:t> en el botón “</a:t>
            </a:r>
            <a:r>
              <a:rPr lang="es-AR" sz="1600" b="1" dirty="0">
                <a:latin typeface="Century Gothic" pitchFamily="34" charset="0"/>
              </a:rPr>
              <a:t>Nuevo pedido de inspección</a:t>
            </a:r>
            <a:r>
              <a:rPr lang="es-AR" sz="1600" dirty="0">
                <a:latin typeface="Century Gothic" pitchFamily="34" charset="0"/>
              </a:rPr>
              <a:t>” para cargar un nuevo formulario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A51F14-BB66-463D-93C1-3E6E65BCFA7B}"/>
              </a:ext>
            </a:extLst>
          </p:cNvPr>
          <p:cNvSpPr/>
          <p:nvPr/>
        </p:nvSpPr>
        <p:spPr>
          <a:xfrm>
            <a:off x="3836862" y="2046967"/>
            <a:ext cx="609600" cy="118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5977DD3-A036-48F8-AB01-58297D15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41" y="1513834"/>
            <a:ext cx="7379918" cy="315818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CA52FED-E136-4CEF-A3BD-2F29A88BBB93}"/>
              </a:ext>
            </a:extLst>
          </p:cNvPr>
          <p:cNvSpPr/>
          <p:nvPr/>
        </p:nvSpPr>
        <p:spPr>
          <a:xfrm>
            <a:off x="6912050" y="4346337"/>
            <a:ext cx="1339700" cy="355199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2347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7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19563"/>
            <a:ext cx="8975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Deberá seleccionar el tipo de inspección</a:t>
            </a:r>
            <a:endParaRPr lang="es-AR" sz="20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A51F14-BB66-463D-93C1-3E6E65BCFA7B}"/>
              </a:ext>
            </a:extLst>
          </p:cNvPr>
          <p:cNvSpPr/>
          <p:nvPr/>
        </p:nvSpPr>
        <p:spPr>
          <a:xfrm>
            <a:off x="3836862" y="2046967"/>
            <a:ext cx="609600" cy="118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9D6F32-5B1E-4765-9D65-B7D0745CC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072" y="1225235"/>
            <a:ext cx="6761856" cy="290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0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8</a:t>
            </a:fld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78EE1F-9D6E-49D2-BF8E-8CAE16AFD883}"/>
              </a:ext>
            </a:extLst>
          </p:cNvPr>
          <p:cNvSpPr txBox="1"/>
          <p:nvPr/>
        </p:nvSpPr>
        <p:spPr>
          <a:xfrm>
            <a:off x="165630" y="686113"/>
            <a:ext cx="8544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Buscar por el DNI del usuario. Si existe, se completarán todos los datos automáticamente. De no existir, se deberán cargar manualmente.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3C661A-A165-4442-9976-D6A0F6EE0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191" y="1419666"/>
            <a:ext cx="6291617" cy="33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5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9</a:t>
            </a:fld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78EE1F-9D6E-49D2-BF8E-8CAE16AFD883}"/>
              </a:ext>
            </a:extLst>
          </p:cNvPr>
          <p:cNvSpPr txBox="1"/>
          <p:nvPr/>
        </p:nvSpPr>
        <p:spPr>
          <a:xfrm>
            <a:off x="103971" y="591409"/>
            <a:ext cx="8544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De acuerdo al documento de corte, completar </a:t>
            </a:r>
            <a:r>
              <a:rPr lang="es-AR" sz="1600" b="1" dirty="0">
                <a:latin typeface="Century Gothic" pitchFamily="34" charset="0"/>
              </a:rPr>
              <a:t>el tipo de presentación a realizar</a:t>
            </a:r>
            <a:r>
              <a:rPr lang="es-AR" sz="1600" dirty="0">
                <a:latin typeface="Century Gothic" pitchFamily="34" charset="0"/>
              </a:rPr>
              <a:t>. Se podrán </a:t>
            </a:r>
            <a:r>
              <a:rPr lang="es-AR" sz="1600" b="1" dirty="0">
                <a:latin typeface="Century Gothic" pitchFamily="34" charset="0"/>
              </a:rPr>
              <a:t>tildar las tareas realizadas y el tipo de instalación</a:t>
            </a:r>
            <a:endParaRPr lang="es-AR" sz="1600" dirty="0">
              <a:latin typeface="Century Gothic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6F930B-A799-4103-A269-232F847EB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47" y="1382963"/>
            <a:ext cx="7520536" cy="38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1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10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30196"/>
            <a:ext cx="89753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AR" sz="1400" b="1" dirty="0">
              <a:solidFill>
                <a:srgbClr val="C00000"/>
              </a:solidFill>
              <a:latin typeface="Century Gothic" pitchFamily="34" charset="0"/>
            </a:endParaRPr>
          </a:p>
          <a:p>
            <a:pPr algn="just">
              <a:buClr>
                <a:schemeClr val="accent6"/>
              </a:buClr>
            </a:pPr>
            <a:r>
              <a:rPr lang="es-AR" sz="1100" dirty="0">
                <a:latin typeface="Century Gothic" pitchFamily="34" charset="0"/>
              </a:rPr>
              <a:t>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78EE1F-9D6E-49D2-BF8E-8CAE16AFD883}"/>
              </a:ext>
            </a:extLst>
          </p:cNvPr>
          <p:cNvSpPr txBox="1"/>
          <p:nvPr/>
        </p:nvSpPr>
        <p:spPr>
          <a:xfrm>
            <a:off x="86712" y="629098"/>
            <a:ext cx="8544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En los casos de presentación de formulario 3.5 por 1022 y/o RT/RS de la NAG 226 correspondiente a cañerías internas, deberá declarar los artefactos existentes en la instalación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9F375364-4EBF-49A9-9A64-0DF3424F93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5300" y="1601662"/>
            <a:ext cx="7137671" cy="3344993"/>
          </a:xfrm>
          <a:prstGeom prst="rect">
            <a:avLst/>
          </a:prstGeom>
          <a:ln w="12700">
            <a:solidFill>
              <a:srgbClr val="153471"/>
            </a:solidFill>
          </a:ln>
          <a:effectLst>
            <a:outerShdw blurRad="292100" dist="139700" dir="2700000" algn="l" rotWithShape="0">
              <a:prstClr val="black">
                <a:alpha val="65000"/>
              </a:prstClr>
            </a:outerShdw>
          </a:effectLst>
        </p:spPr>
      </p:pic>
      <p:sp>
        <p:nvSpPr>
          <p:cNvPr id="5" name="Globo: línea doblada 4">
            <a:extLst>
              <a:ext uri="{FF2B5EF4-FFF2-40B4-BE49-F238E27FC236}">
                <a16:creationId xmlns:a16="http://schemas.microsoft.com/office/drawing/2014/main" id="{B5650724-0EEA-4381-941C-98E417BC56D2}"/>
              </a:ext>
            </a:extLst>
          </p:cNvPr>
          <p:cNvSpPr/>
          <p:nvPr/>
        </p:nvSpPr>
        <p:spPr>
          <a:xfrm>
            <a:off x="7632971" y="3262117"/>
            <a:ext cx="1416424" cy="14402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6267"/>
              <a:gd name="adj6" fmla="val -13925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AR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Obligatoriamente se deberá especificar en el campo nota, el detalle del trabajo realizado y al menos dos teléfonos de contacto</a:t>
            </a:r>
          </a:p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62223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11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30196"/>
            <a:ext cx="89753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AR" sz="1400" b="1" dirty="0">
              <a:solidFill>
                <a:srgbClr val="C00000"/>
              </a:solidFill>
              <a:latin typeface="Century Gothic" pitchFamily="34" charset="0"/>
            </a:endParaRPr>
          </a:p>
          <a:p>
            <a:pPr algn="just">
              <a:buClr>
                <a:schemeClr val="accent6"/>
              </a:buClr>
            </a:pPr>
            <a:r>
              <a:rPr lang="es-AR" sz="1100" dirty="0">
                <a:latin typeface="Century Gothic" pitchFamily="34" charset="0"/>
              </a:rPr>
              <a:t>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78EE1F-9D6E-49D2-BF8E-8CAE16AFD883}"/>
              </a:ext>
            </a:extLst>
          </p:cNvPr>
          <p:cNvSpPr txBox="1"/>
          <p:nvPr/>
        </p:nvSpPr>
        <p:spPr>
          <a:xfrm>
            <a:off x="165630" y="543528"/>
            <a:ext cx="8544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En el punto 5, </a:t>
            </a:r>
            <a:r>
              <a:rPr lang="es-AR" sz="1600" b="1" dirty="0">
                <a:latin typeface="Century Gothic" pitchFamily="34" charset="0"/>
              </a:rPr>
              <a:t>deberá cargar los adjuntos que correspondan</a:t>
            </a:r>
            <a:r>
              <a:rPr lang="es-AR" sz="1600" dirty="0">
                <a:latin typeface="Century Gothic" pitchFamily="34" charset="0"/>
              </a:rPr>
              <a:t>; Formulario 3.5, Formulario 1022, factura del suministro y cualquier otro documento respaldatorio (Certificado de Soldador, copia de matrícula, RT/Protocolo Escuelas, etc.)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DBBB330E-B751-42C9-9C34-0D398EF0E71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69" y="1586932"/>
            <a:ext cx="7057491" cy="3282779"/>
          </a:xfrm>
          <a:prstGeom prst="rect">
            <a:avLst/>
          </a:prstGeom>
          <a:ln w="12700">
            <a:solidFill>
              <a:srgbClr val="153471"/>
            </a:solidFill>
          </a:ln>
          <a:effectLst>
            <a:outerShdw blurRad="292100" dist="139700" dir="2700000" algn="l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3222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12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30196"/>
            <a:ext cx="89753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AR" sz="1400" b="1" dirty="0">
              <a:solidFill>
                <a:srgbClr val="C00000"/>
              </a:solidFill>
              <a:latin typeface="Century Gothic" pitchFamily="34" charset="0"/>
            </a:endParaRPr>
          </a:p>
          <a:p>
            <a:pPr algn="just">
              <a:buClr>
                <a:schemeClr val="accent6"/>
              </a:buClr>
            </a:pPr>
            <a:r>
              <a:rPr lang="es-AR" sz="1100" dirty="0">
                <a:latin typeface="Century Gothic" pitchFamily="34" charset="0"/>
              </a:rPr>
              <a:t>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78EE1F-9D6E-49D2-BF8E-8CAE16AFD883}"/>
              </a:ext>
            </a:extLst>
          </p:cNvPr>
          <p:cNvSpPr txBox="1"/>
          <p:nvPr/>
        </p:nvSpPr>
        <p:spPr>
          <a:xfrm>
            <a:off x="165630" y="607113"/>
            <a:ext cx="8544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Se previsualiza la carga y se hace </a:t>
            </a:r>
            <a:r>
              <a:rPr lang="es-AR" sz="1600" dirty="0" err="1">
                <a:latin typeface="Century Gothic" pitchFamily="34" charset="0"/>
              </a:rPr>
              <a:t>click</a:t>
            </a:r>
            <a:r>
              <a:rPr lang="es-AR" sz="1600" dirty="0">
                <a:latin typeface="Century Gothic" pitchFamily="34" charset="0"/>
              </a:rPr>
              <a:t> en “</a:t>
            </a:r>
            <a:r>
              <a:rPr lang="es-AR" sz="1600" b="1" dirty="0">
                <a:latin typeface="Century Gothic" pitchFamily="34" charset="0"/>
              </a:rPr>
              <a:t>Enviar</a:t>
            </a:r>
            <a:r>
              <a:rPr lang="es-AR" sz="1600" dirty="0">
                <a:latin typeface="Century Gothic" pitchFamily="34" charset="0"/>
              </a:rPr>
              <a:t>”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A7C2EA4B-F4C5-44E7-A2C1-0431E50CD99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60" y="1225755"/>
            <a:ext cx="6821480" cy="3244700"/>
          </a:xfrm>
          <a:prstGeom prst="rect">
            <a:avLst/>
          </a:prstGeom>
          <a:ln w="12700">
            <a:solidFill>
              <a:srgbClr val="153471"/>
            </a:solidFill>
          </a:ln>
          <a:effectLst>
            <a:outerShdw blurRad="292100" dist="139700" dir="2700000" algn="l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1379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5100" y="4672018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13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68630" y="630196"/>
            <a:ext cx="89753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AR" sz="1400" b="1" dirty="0">
              <a:solidFill>
                <a:srgbClr val="C00000"/>
              </a:solidFill>
              <a:latin typeface="Century Gothic" pitchFamily="34" charset="0"/>
            </a:endParaRPr>
          </a:p>
          <a:p>
            <a:pPr algn="just">
              <a:buClr>
                <a:schemeClr val="accent6"/>
              </a:buClr>
            </a:pPr>
            <a:r>
              <a:rPr lang="es-AR" sz="1100" dirty="0">
                <a:latin typeface="Century Gothic" pitchFamily="34" charset="0"/>
              </a:rPr>
              <a:t>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78EE1F-9D6E-49D2-BF8E-8CAE16AFD883}"/>
              </a:ext>
            </a:extLst>
          </p:cNvPr>
          <p:cNvSpPr txBox="1"/>
          <p:nvPr/>
        </p:nvSpPr>
        <p:spPr>
          <a:xfrm>
            <a:off x="86712" y="561789"/>
            <a:ext cx="8544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s-AR" sz="1600" dirty="0">
                <a:latin typeface="Century Gothic" pitchFamily="34" charset="0"/>
              </a:rPr>
              <a:t>Al finalizar se emitirá el número de inspección y un comprobante de la presentación.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FBA658-0CD0-4EB2-B1EC-0DB45039C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213" y="1879953"/>
            <a:ext cx="5864098" cy="31343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81657D1-0FC9-474A-B186-F70FC751F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886" y="1879953"/>
            <a:ext cx="4009029" cy="325937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41F64DE-A876-44CC-BB76-8972E3E04E9D}"/>
              </a:ext>
            </a:extLst>
          </p:cNvPr>
          <p:cNvSpPr txBox="1"/>
          <p:nvPr/>
        </p:nvSpPr>
        <p:spPr>
          <a:xfrm>
            <a:off x="1881963" y="1790922"/>
            <a:ext cx="17491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100" b="1" u="sng" dirty="0">
                <a:latin typeface="Century Gothic" panose="020B0502020202020204" pitchFamily="34" charset="0"/>
              </a:rPr>
              <a:t>Número de Inspección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0CCD807-8B12-401C-8133-D9F6BA902845}"/>
              </a:ext>
            </a:extLst>
          </p:cNvPr>
          <p:cNvSpPr txBox="1"/>
          <p:nvPr/>
        </p:nvSpPr>
        <p:spPr>
          <a:xfrm>
            <a:off x="6207055" y="1797247"/>
            <a:ext cx="2332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100" b="1" u="sng" dirty="0">
                <a:latin typeface="Century Gothic" panose="020B0502020202020204" pitchFamily="34" charset="0"/>
              </a:rPr>
              <a:t>Comprobante de Presentación</a:t>
            </a:r>
          </a:p>
        </p:txBody>
      </p:sp>
    </p:spTree>
    <p:extLst>
      <p:ext uri="{BB962C8B-B14F-4D97-AF65-F5344CB8AC3E}">
        <p14:creationId xmlns:p14="http://schemas.microsoft.com/office/powerpoint/2010/main" val="3609373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pPr>
              <a:defRPr/>
            </a:pPr>
            <a:fld id="{BC92C46D-749E-4BB7-A123-6CAD64C95769}" type="slidenum">
              <a:rPr lang="es-AR" smtClean="0"/>
              <a:pPr>
                <a:defRPr/>
              </a:pPr>
              <a:t>14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24890523"/>
      </p:ext>
    </p:extLst>
  </p:cSld>
  <p:clrMapOvr>
    <a:masterClrMapping/>
  </p:clrMapOvr>
</p:sld>
</file>

<file path=ppt/theme/theme1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54843</TotalTime>
  <Words>318</Words>
  <Application>Microsoft Office PowerPoint</Application>
  <PresentationFormat>Presentación en pantalla (16:9)</PresentationFormat>
  <Paragraphs>41</Paragraphs>
  <Slides>14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1_Diseño personalizado</vt:lpstr>
      <vt:lpstr>Microsoft Excel Chart</vt:lpstr>
      <vt:lpstr> Presentación de Formularios 3.5 por 1022 y/o RT/RS de la NAG 226   (no asociados a presentación de Legajos de Obra)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imr-d11</dc:creator>
  <cp:lastModifiedBy>Frattini Yanina Stephanie</cp:lastModifiedBy>
  <cp:revision>2352</cp:revision>
  <cp:lastPrinted>2020-04-03T16:42:51Z</cp:lastPrinted>
  <dcterms:created xsi:type="dcterms:W3CDTF">2017-06-30T00:57:35Z</dcterms:created>
  <dcterms:modified xsi:type="dcterms:W3CDTF">2024-06-02T13:05:49Z</dcterms:modified>
</cp:coreProperties>
</file>