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4" r:id="rId1"/>
  </p:sldMasterIdLst>
  <p:notesMasterIdLst>
    <p:notesMasterId r:id="rId17"/>
  </p:notesMasterIdLst>
  <p:sldIdLst>
    <p:sldId id="256" r:id="rId2"/>
    <p:sldId id="257" r:id="rId3"/>
    <p:sldId id="258" r:id="rId4"/>
    <p:sldId id="266" r:id="rId5"/>
    <p:sldId id="259" r:id="rId6"/>
    <p:sldId id="260" r:id="rId7"/>
    <p:sldId id="261" r:id="rId8"/>
    <p:sldId id="268" r:id="rId9"/>
    <p:sldId id="262" r:id="rId10"/>
    <p:sldId id="263" r:id="rId11"/>
    <p:sldId id="269" r:id="rId12"/>
    <p:sldId id="264" r:id="rId13"/>
    <p:sldId id="270" r:id="rId14"/>
    <p:sldId id="272" r:id="rId15"/>
    <p:sldId id="271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90" d="100"/>
          <a:sy n="90" d="100"/>
        </p:scale>
        <p:origin x="35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04DABD-BB7C-4D68-AA44-AC47259833B4}" type="datetimeFigureOut">
              <a:rPr lang="en-US" smtClean="0"/>
              <a:t>4/6/2026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DE566D-E935-4147-AC16-2EFBA1C91AB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0534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MX"/>
              <a:t>Haz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BF9D3-7507-4F21-A003-07159F1E0416}" type="datetime1">
              <a:rPr lang="en-US" smtClean="0"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7EE7-EAF8-4E9E-9F0A-F9DE8880D8C2}" type="slidenum">
              <a:rPr lang="en-US" smtClean="0"/>
              <a:t>‹Nº›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38146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1BDFA-AE48-4C59-BF31-C3062B8B7DF0}" type="datetime1">
              <a:rPr lang="en-US" smtClean="0"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7EE7-EAF8-4E9E-9F0A-F9DE8880D8C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126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242E-2928-49C3-A6EA-0D556B69A360}" type="datetime1">
              <a:rPr lang="en-US" smtClean="0"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7EE7-EAF8-4E9E-9F0A-F9DE8880D8C2}" type="slidenum">
              <a:rPr lang="en-US" smtClean="0"/>
              <a:t>‹Nº›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16173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75C6F-07D4-4DC1-9107-C3FF57FCB5FB}" type="datetime1">
              <a:rPr lang="en-US" smtClean="0"/>
              <a:t>4/6/2026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7EE7-EAF8-4E9E-9F0A-F9DE8880D8C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004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5A2B8-7615-4DED-9997-8435F91AF39F}" type="datetime1">
              <a:rPr lang="en-US" smtClean="0"/>
              <a:t>4/6/2026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7EE7-EAF8-4E9E-9F0A-F9DE8880D8C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24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548ED-E10B-4518-8897-86FC1FEDE82D}" type="datetime1">
              <a:rPr lang="en-US" smtClean="0"/>
              <a:t>4/6/2026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7EE7-EAF8-4E9E-9F0A-F9DE8880D8C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3028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73978-9382-45AB-A05B-C2C26AA39595}" type="datetime1">
              <a:rPr lang="en-US" smtClean="0"/>
              <a:t>4/6/2026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7EE7-EAF8-4E9E-9F0A-F9DE8880D8C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230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93DF3196-C0C4-44B1-8A1B-9BD950786A8E}" type="datetime1">
              <a:rPr lang="en-US" smtClean="0"/>
              <a:t>4/6/2026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19A7EE7-EAF8-4E9E-9F0A-F9DE8880D8C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49501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MX"/>
              <a:t>Haz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1EB15-4248-4F85-AEDA-311995827AA2}" type="datetime1">
              <a:rPr lang="en-US" smtClean="0"/>
              <a:t>4/6/2026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7EE7-EAF8-4E9E-9F0A-F9DE8880D8C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732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E4B50-452D-4CD2-A9C8-16AC3BB431EB}" type="datetime1">
              <a:rPr lang="en-US" smtClean="0"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7EE7-EAF8-4E9E-9F0A-F9DE8880D8C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361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55B40-CA6E-494B-B5E4-424861BE496F}" type="datetime1">
              <a:rPr lang="en-US" smtClean="0"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7EE7-EAF8-4E9E-9F0A-F9DE8880D8C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5788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7612D23-4DD2-4386-BE0A-0A0B066DF017}" type="datetime1">
              <a:rPr lang="en-US" smtClean="0"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19A7EE7-EAF8-4E9E-9F0A-F9DE8880D8C2}" type="slidenum">
              <a:rPr lang="en-US" smtClean="0"/>
              <a:t>‹Nº›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6088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behappyconsultingprd@gmail.com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mailto:behappyconsulting1@gmail.com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161797-25AE-D4DF-B61A-33A4449096A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O" b="1" dirty="0"/>
              <a:t>Pasos para crear una cuenta nueva en Business Network</a:t>
            </a:r>
            <a:endParaRPr lang="en-US" b="1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B9801A8-B83C-A24E-33F2-E98EAF68739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endParaRPr lang="es-CO" sz="4000" dirty="0"/>
          </a:p>
          <a:p>
            <a:r>
              <a:rPr lang="es-CO" sz="4000" dirty="0"/>
              <a:t>Ariba para Proveedores</a:t>
            </a:r>
            <a:endParaRPr lang="en-US" sz="4000" dirty="0"/>
          </a:p>
        </p:txBody>
      </p:sp>
      <p:cxnSp>
        <p:nvCxnSpPr>
          <p:cNvPr id="10" name="Google Shape;114;p2">
            <a:extLst>
              <a:ext uri="{FF2B5EF4-FFF2-40B4-BE49-F238E27FC236}">
                <a16:creationId xmlns:a16="http://schemas.microsoft.com/office/drawing/2014/main" id="{3C2F3A7B-497F-9E03-7709-884DC899E0EC}"/>
              </a:ext>
            </a:extLst>
          </p:cNvPr>
          <p:cNvCxnSpPr/>
          <p:nvPr/>
        </p:nvCxnSpPr>
        <p:spPr>
          <a:xfrm>
            <a:off x="483577" y="967154"/>
            <a:ext cx="11183815" cy="66065"/>
          </a:xfrm>
          <a:prstGeom prst="straightConnector1">
            <a:avLst/>
          </a:prstGeom>
          <a:noFill/>
          <a:ln w="127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11" name="Google Shape;128;p2">
            <a:extLst>
              <a:ext uri="{FF2B5EF4-FFF2-40B4-BE49-F238E27FC236}">
                <a16:creationId xmlns:a16="http://schemas.microsoft.com/office/drawing/2014/main" id="{B6AC8221-265B-D19A-053A-6F4F70CB8FC4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139837" y="339648"/>
            <a:ext cx="1429888" cy="4483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202385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DD12F233-3597-F471-5065-352B255B268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7914" b="8171"/>
          <a:stretch>
            <a:fillRect/>
          </a:stretch>
        </p:blipFill>
        <p:spPr>
          <a:xfrm>
            <a:off x="4552545" y="1105186"/>
            <a:ext cx="6770451" cy="5090212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FAC2AA9A-8F37-F2E5-F7DF-2988586B512F}"/>
              </a:ext>
            </a:extLst>
          </p:cNvPr>
          <p:cNvSpPr txBox="1"/>
          <p:nvPr/>
        </p:nvSpPr>
        <p:spPr>
          <a:xfrm>
            <a:off x="389467" y="967906"/>
            <a:ext cx="3861521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dirty="0"/>
              <a:t>Se recibirá un mail de Ariba proveniente del cliente, invitándole a registrarse como proveedor.</a:t>
            </a:r>
          </a:p>
          <a:p>
            <a:endParaRPr lang="es-CO" sz="3600" dirty="0"/>
          </a:p>
          <a:p>
            <a:r>
              <a:rPr lang="es-CO" sz="3600" dirty="0"/>
              <a:t>Hacer clic y abrir el mail.</a:t>
            </a:r>
            <a:endParaRPr lang="en-US" sz="3600" dirty="0"/>
          </a:p>
        </p:txBody>
      </p:sp>
      <p:cxnSp>
        <p:nvCxnSpPr>
          <p:cNvPr id="15" name="Conector recto de flecha 14">
            <a:extLst>
              <a:ext uri="{FF2B5EF4-FFF2-40B4-BE49-F238E27FC236}">
                <a16:creationId xmlns:a16="http://schemas.microsoft.com/office/drawing/2014/main" id="{848C96C8-7869-1903-E1FC-724DAF7E3FFD}"/>
              </a:ext>
            </a:extLst>
          </p:cNvPr>
          <p:cNvCxnSpPr>
            <a:cxnSpLocks/>
          </p:cNvCxnSpPr>
          <p:nvPr/>
        </p:nvCxnSpPr>
        <p:spPr>
          <a:xfrm flipV="1">
            <a:off x="4013200" y="3706238"/>
            <a:ext cx="4323404" cy="1475362"/>
          </a:xfrm>
          <a:prstGeom prst="straightConnector1">
            <a:avLst/>
          </a:prstGeom>
          <a:ln w="38100">
            <a:solidFill>
              <a:schemeClr val="accent4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" name="Google Shape;114;p2">
            <a:extLst>
              <a:ext uri="{FF2B5EF4-FFF2-40B4-BE49-F238E27FC236}">
                <a16:creationId xmlns:a16="http://schemas.microsoft.com/office/drawing/2014/main" id="{9E1D807A-3C1F-B160-22C8-36A2ADD60383}"/>
              </a:ext>
            </a:extLst>
          </p:cNvPr>
          <p:cNvCxnSpPr/>
          <p:nvPr/>
        </p:nvCxnSpPr>
        <p:spPr>
          <a:xfrm>
            <a:off x="483577" y="967154"/>
            <a:ext cx="11183815" cy="66065"/>
          </a:xfrm>
          <a:prstGeom prst="straightConnector1">
            <a:avLst/>
          </a:prstGeom>
          <a:noFill/>
          <a:ln w="127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3" name="Google Shape;128;p2">
            <a:extLst>
              <a:ext uri="{FF2B5EF4-FFF2-40B4-BE49-F238E27FC236}">
                <a16:creationId xmlns:a16="http://schemas.microsoft.com/office/drawing/2014/main" id="{4EE33B87-9C2C-47B2-7BBF-1EE9DDBA9795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139837" y="339648"/>
            <a:ext cx="1429888" cy="4483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45952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>
            <a:extLst>
              <a:ext uri="{FF2B5EF4-FFF2-40B4-BE49-F238E27FC236}">
                <a16:creationId xmlns:a16="http://schemas.microsoft.com/office/drawing/2014/main" id="{97B3D60F-A05D-8575-6255-0146C63A4EA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997" r="2698"/>
          <a:stretch>
            <a:fillRect/>
          </a:stretch>
        </p:blipFill>
        <p:spPr>
          <a:xfrm>
            <a:off x="4546354" y="1546510"/>
            <a:ext cx="7023371" cy="4766928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128D773E-D3BF-7C15-5221-8C0D0B2DEF53}"/>
              </a:ext>
            </a:extLst>
          </p:cNvPr>
          <p:cNvSpPr txBox="1"/>
          <p:nvPr/>
        </p:nvSpPr>
        <p:spPr>
          <a:xfrm>
            <a:off x="544749" y="1332690"/>
            <a:ext cx="370623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dirty="0"/>
              <a:t>Una vez abierto el mail, hacer clic en el enlace que dice:</a:t>
            </a:r>
          </a:p>
          <a:p>
            <a:endParaRPr lang="es-CO" sz="3600" dirty="0"/>
          </a:p>
          <a:p>
            <a:r>
              <a:rPr lang="es-CO" sz="3600" dirty="0">
                <a:solidFill>
                  <a:srgbClr val="0070C0"/>
                </a:solidFill>
              </a:rPr>
              <a:t>(Haga clic aquí)</a:t>
            </a:r>
            <a:endParaRPr lang="en-US" sz="3600" dirty="0">
              <a:solidFill>
                <a:srgbClr val="0070C0"/>
              </a:solidFill>
            </a:endParaRPr>
          </a:p>
        </p:txBody>
      </p:sp>
      <p:cxnSp>
        <p:nvCxnSpPr>
          <p:cNvPr id="15" name="Conector recto de flecha 14">
            <a:extLst>
              <a:ext uri="{FF2B5EF4-FFF2-40B4-BE49-F238E27FC236}">
                <a16:creationId xmlns:a16="http://schemas.microsoft.com/office/drawing/2014/main" id="{50CA9FD8-672B-4F47-86CD-A86D605DF378}"/>
              </a:ext>
            </a:extLst>
          </p:cNvPr>
          <p:cNvCxnSpPr>
            <a:cxnSpLocks/>
          </p:cNvCxnSpPr>
          <p:nvPr/>
        </p:nvCxnSpPr>
        <p:spPr>
          <a:xfrm>
            <a:off x="3472774" y="3929974"/>
            <a:ext cx="5476493" cy="2055959"/>
          </a:xfrm>
          <a:prstGeom prst="straightConnector1">
            <a:avLst/>
          </a:prstGeom>
          <a:ln w="38100">
            <a:solidFill>
              <a:schemeClr val="accent4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" name="Google Shape;114;p2">
            <a:extLst>
              <a:ext uri="{FF2B5EF4-FFF2-40B4-BE49-F238E27FC236}">
                <a16:creationId xmlns:a16="http://schemas.microsoft.com/office/drawing/2014/main" id="{DC67B6AC-4DAD-BAC6-A140-27321E10152A}"/>
              </a:ext>
            </a:extLst>
          </p:cNvPr>
          <p:cNvCxnSpPr/>
          <p:nvPr/>
        </p:nvCxnSpPr>
        <p:spPr>
          <a:xfrm>
            <a:off x="483577" y="967154"/>
            <a:ext cx="11183815" cy="66065"/>
          </a:xfrm>
          <a:prstGeom prst="straightConnector1">
            <a:avLst/>
          </a:prstGeom>
          <a:noFill/>
          <a:ln w="127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3" name="Google Shape;128;p2">
            <a:extLst>
              <a:ext uri="{FF2B5EF4-FFF2-40B4-BE49-F238E27FC236}">
                <a16:creationId xmlns:a16="http://schemas.microsoft.com/office/drawing/2014/main" id="{E0AE98D7-1484-A858-3C78-B9EE8A373410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139837" y="339648"/>
            <a:ext cx="1429888" cy="4483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879300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92A736BC-4076-3240-5F57-63576B153E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40" r="9344"/>
          <a:stretch>
            <a:fillRect/>
          </a:stretch>
        </p:blipFill>
        <p:spPr bwMode="auto">
          <a:xfrm>
            <a:off x="4118307" y="1179136"/>
            <a:ext cx="7934264" cy="4696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7F0D1EBD-8338-1590-53F4-8C2FE258C12A}"/>
              </a:ext>
            </a:extLst>
          </p:cNvPr>
          <p:cNvSpPr txBox="1"/>
          <p:nvPr/>
        </p:nvSpPr>
        <p:spPr>
          <a:xfrm>
            <a:off x="440988" y="1179136"/>
            <a:ext cx="3570051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800" dirty="0">
                <a:solidFill>
                  <a:srgbClr val="FF0000"/>
                </a:solidFill>
              </a:rPr>
              <a:t>Nota:</a:t>
            </a:r>
          </a:p>
          <a:p>
            <a:r>
              <a:rPr lang="es-CO" sz="2800" dirty="0"/>
              <a:t>Si llega a solicitar indicar el centro de datos,</a:t>
            </a:r>
          </a:p>
          <a:p>
            <a:r>
              <a:rPr lang="es-CO" sz="2800" dirty="0"/>
              <a:t>Marcar: </a:t>
            </a:r>
          </a:p>
          <a:p>
            <a:r>
              <a:rPr lang="es-CO" sz="2400" dirty="0"/>
              <a:t>EE. UU.: Quincy, WA</a:t>
            </a:r>
          </a:p>
          <a:p>
            <a:endParaRPr lang="es-CO" sz="3200" dirty="0"/>
          </a:p>
          <a:p>
            <a:endParaRPr lang="es-CO" sz="3200" b="1" dirty="0">
              <a:solidFill>
                <a:srgbClr val="0070C0"/>
              </a:solidFill>
            </a:endParaRPr>
          </a:p>
          <a:p>
            <a:endParaRPr lang="en-US" sz="3200" dirty="0">
              <a:solidFill>
                <a:srgbClr val="0070C0"/>
              </a:solidFill>
            </a:endParaRPr>
          </a:p>
        </p:txBody>
      </p:sp>
      <p:cxnSp>
        <p:nvCxnSpPr>
          <p:cNvPr id="5" name="Conector recto de flecha 4">
            <a:extLst>
              <a:ext uri="{FF2B5EF4-FFF2-40B4-BE49-F238E27FC236}">
                <a16:creationId xmlns:a16="http://schemas.microsoft.com/office/drawing/2014/main" id="{FC4C0947-079C-B50A-B4E1-ED9BFE6B0027}"/>
              </a:ext>
            </a:extLst>
          </p:cNvPr>
          <p:cNvCxnSpPr>
            <a:cxnSpLocks/>
          </p:cNvCxnSpPr>
          <p:nvPr/>
        </p:nvCxnSpPr>
        <p:spPr>
          <a:xfrm>
            <a:off x="5985933" y="3225850"/>
            <a:ext cx="609600" cy="0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Google Shape;114;p2">
            <a:extLst>
              <a:ext uri="{FF2B5EF4-FFF2-40B4-BE49-F238E27FC236}">
                <a16:creationId xmlns:a16="http://schemas.microsoft.com/office/drawing/2014/main" id="{FC64658E-1A92-D789-73EF-0C9CE530A115}"/>
              </a:ext>
            </a:extLst>
          </p:cNvPr>
          <p:cNvCxnSpPr/>
          <p:nvPr/>
        </p:nvCxnSpPr>
        <p:spPr>
          <a:xfrm>
            <a:off x="483577" y="967154"/>
            <a:ext cx="11183815" cy="66065"/>
          </a:xfrm>
          <a:prstGeom prst="straightConnector1">
            <a:avLst/>
          </a:prstGeom>
          <a:noFill/>
          <a:ln w="127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7" name="Google Shape;128;p2">
            <a:extLst>
              <a:ext uri="{FF2B5EF4-FFF2-40B4-BE49-F238E27FC236}">
                <a16:creationId xmlns:a16="http://schemas.microsoft.com/office/drawing/2014/main" id="{95BD7B3B-6D3E-CC76-BDE6-84A548BA036E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139837" y="339648"/>
            <a:ext cx="1429888" cy="448311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501733B-2939-41D9-7211-4837847AFE5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994" t="53547" r="40823" b="40378"/>
          <a:stretch>
            <a:fillRect/>
          </a:stretch>
        </p:blipFill>
        <p:spPr bwMode="auto">
          <a:xfrm>
            <a:off x="6536267" y="3693992"/>
            <a:ext cx="1794933" cy="285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316129CF-F172-EE7C-E8C7-9F07CF2474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96" t="47199" r="39916" b="47159"/>
          <a:stretch>
            <a:fillRect/>
          </a:stretch>
        </p:blipFill>
        <p:spPr bwMode="auto">
          <a:xfrm>
            <a:off x="6654799" y="3429000"/>
            <a:ext cx="1783669" cy="264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44928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0D438BD4-F2B4-3729-7AD8-1EFCE49B46F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971" b="9016"/>
          <a:stretch>
            <a:fillRect/>
          </a:stretch>
        </p:blipFill>
        <p:spPr>
          <a:xfrm>
            <a:off x="4556471" y="1033219"/>
            <a:ext cx="7110921" cy="5130514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974A6168-332D-9150-DA43-2A79D52B6063}"/>
              </a:ext>
            </a:extLst>
          </p:cNvPr>
          <p:cNvSpPr txBox="1"/>
          <p:nvPr/>
        </p:nvSpPr>
        <p:spPr>
          <a:xfrm>
            <a:off x="544749" y="1332690"/>
            <a:ext cx="390079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dirty="0"/>
              <a:t>Si NO tiene una cuenta, dar clic en: </a:t>
            </a:r>
            <a:r>
              <a:rPr lang="es-CO" sz="3200" b="1" dirty="0"/>
              <a:t>Crear cuenta nueva</a:t>
            </a:r>
          </a:p>
          <a:p>
            <a:endParaRPr lang="es-CO" sz="3200" b="1" dirty="0"/>
          </a:p>
          <a:p>
            <a:endParaRPr lang="es-CO" sz="3200" b="1" dirty="0"/>
          </a:p>
          <a:p>
            <a:r>
              <a:rPr lang="es-CO" sz="3600" dirty="0"/>
              <a:t>Si ya tiene una cuenta, dar clic en:</a:t>
            </a:r>
          </a:p>
          <a:p>
            <a:r>
              <a:rPr lang="es-CO" sz="3200" b="1" dirty="0"/>
              <a:t>Usar cuenta existente</a:t>
            </a:r>
          </a:p>
          <a:p>
            <a:endParaRPr lang="es-CO" sz="3200" b="1" dirty="0">
              <a:solidFill>
                <a:srgbClr val="0070C0"/>
              </a:solidFill>
            </a:endParaRPr>
          </a:p>
          <a:p>
            <a:endParaRPr lang="en-US" sz="3200" dirty="0">
              <a:solidFill>
                <a:srgbClr val="0070C0"/>
              </a:solidFill>
            </a:endParaRPr>
          </a:p>
        </p:txBody>
      </p:sp>
      <p:cxnSp>
        <p:nvCxnSpPr>
          <p:cNvPr id="2" name="Google Shape;114;p2">
            <a:extLst>
              <a:ext uri="{FF2B5EF4-FFF2-40B4-BE49-F238E27FC236}">
                <a16:creationId xmlns:a16="http://schemas.microsoft.com/office/drawing/2014/main" id="{7E7736B0-45CD-8C93-7549-305CF26F686C}"/>
              </a:ext>
            </a:extLst>
          </p:cNvPr>
          <p:cNvCxnSpPr/>
          <p:nvPr/>
        </p:nvCxnSpPr>
        <p:spPr>
          <a:xfrm>
            <a:off x="483577" y="967154"/>
            <a:ext cx="11183815" cy="66065"/>
          </a:xfrm>
          <a:prstGeom prst="straightConnector1">
            <a:avLst/>
          </a:prstGeom>
          <a:noFill/>
          <a:ln w="127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3" name="Google Shape;128;p2">
            <a:extLst>
              <a:ext uri="{FF2B5EF4-FFF2-40B4-BE49-F238E27FC236}">
                <a16:creationId xmlns:a16="http://schemas.microsoft.com/office/drawing/2014/main" id="{4FAAE76E-8522-242A-1B04-14377BD897CC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139837" y="339648"/>
            <a:ext cx="1429888" cy="4483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940181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108DE0BA-69FE-516B-EA43-AB0C644D426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1285" b="3326"/>
          <a:stretch>
            <a:fillRect/>
          </a:stretch>
        </p:blipFill>
        <p:spPr>
          <a:xfrm>
            <a:off x="4474722" y="1069268"/>
            <a:ext cx="6799635" cy="5146934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E24B908A-B7AB-1A04-7819-13082754D95F}"/>
              </a:ext>
            </a:extLst>
          </p:cNvPr>
          <p:cNvSpPr txBox="1"/>
          <p:nvPr/>
        </p:nvSpPr>
        <p:spPr>
          <a:xfrm>
            <a:off x="457199" y="1003203"/>
            <a:ext cx="401752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200" dirty="0"/>
              <a:t>El correo donde se recibió la invitación, no se puede editar.</a:t>
            </a:r>
          </a:p>
          <a:p>
            <a:endParaRPr lang="es-CO" sz="3200" dirty="0"/>
          </a:p>
          <a:p>
            <a:r>
              <a:rPr lang="es-CO" sz="3200" dirty="0"/>
              <a:t>De ser necesario crear la cuenta con otro mail, debe pedir al cliente la </a:t>
            </a:r>
            <a:r>
              <a:rPr lang="es-CO" sz="3200" dirty="0" err="1"/>
              <a:t>re-invitación</a:t>
            </a:r>
            <a:r>
              <a:rPr lang="es-CO" sz="3200" dirty="0"/>
              <a:t> al mail que corresponda.</a:t>
            </a:r>
            <a:endParaRPr lang="en-US" sz="3200" dirty="0">
              <a:solidFill>
                <a:srgbClr val="0070C0"/>
              </a:solidFill>
            </a:endParaRPr>
          </a:p>
        </p:txBody>
      </p:sp>
      <p:cxnSp>
        <p:nvCxnSpPr>
          <p:cNvPr id="2" name="Google Shape;114;p2">
            <a:extLst>
              <a:ext uri="{FF2B5EF4-FFF2-40B4-BE49-F238E27FC236}">
                <a16:creationId xmlns:a16="http://schemas.microsoft.com/office/drawing/2014/main" id="{904C6071-8DEE-94E1-56A8-6515BDE8C773}"/>
              </a:ext>
            </a:extLst>
          </p:cNvPr>
          <p:cNvCxnSpPr/>
          <p:nvPr/>
        </p:nvCxnSpPr>
        <p:spPr>
          <a:xfrm>
            <a:off x="483577" y="967154"/>
            <a:ext cx="11183815" cy="66065"/>
          </a:xfrm>
          <a:prstGeom prst="straightConnector1">
            <a:avLst/>
          </a:prstGeom>
          <a:noFill/>
          <a:ln w="127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3" name="Google Shape;128;p2">
            <a:extLst>
              <a:ext uri="{FF2B5EF4-FFF2-40B4-BE49-F238E27FC236}">
                <a16:creationId xmlns:a16="http://schemas.microsoft.com/office/drawing/2014/main" id="{D361C3E9-A519-E482-B280-954338BC42E7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139837" y="339648"/>
            <a:ext cx="1429888" cy="4483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403650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>
            <a:extLst>
              <a:ext uri="{FF2B5EF4-FFF2-40B4-BE49-F238E27FC236}">
                <a16:creationId xmlns:a16="http://schemas.microsoft.com/office/drawing/2014/main" id="{7AEE3BEC-8918-1860-DAB4-1A39A002A4E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313" t="21167"/>
          <a:stretch>
            <a:fillRect/>
          </a:stretch>
        </p:blipFill>
        <p:spPr>
          <a:xfrm>
            <a:off x="3899449" y="1116798"/>
            <a:ext cx="8024585" cy="4159451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DF200380-236C-C05C-4CFD-8295FC0F85C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6337" t="38706"/>
          <a:stretch>
            <a:fillRect/>
          </a:stretch>
        </p:blipFill>
        <p:spPr>
          <a:xfrm>
            <a:off x="6643412" y="3986399"/>
            <a:ext cx="4614733" cy="2579700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440584AA-272D-26FF-3F78-BC7BB4A5E2AC}"/>
              </a:ext>
            </a:extLst>
          </p:cNvPr>
          <p:cNvSpPr txBox="1"/>
          <p:nvPr/>
        </p:nvSpPr>
        <p:spPr>
          <a:xfrm>
            <a:off x="352832" y="1229297"/>
            <a:ext cx="3546617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dirty="0"/>
              <a:t>Al mail, recibirá una contraseña OTP (</a:t>
            </a:r>
            <a:r>
              <a:rPr lang="es-CO" sz="3600" dirty="0" err="1"/>
              <a:t>One</a:t>
            </a:r>
            <a:r>
              <a:rPr lang="es-CO" sz="3600" dirty="0"/>
              <a:t>-Time </a:t>
            </a:r>
            <a:r>
              <a:rPr lang="es-CO" sz="3600" dirty="0" err="1"/>
              <a:t>Password</a:t>
            </a:r>
            <a:r>
              <a:rPr lang="es-CO" sz="3600" dirty="0"/>
              <a:t>)</a:t>
            </a:r>
          </a:p>
          <a:p>
            <a:r>
              <a:rPr lang="es-CO" sz="3600" dirty="0"/>
              <a:t>Numérica que debe ser completada para validar la creación de la cuenta.</a:t>
            </a:r>
          </a:p>
          <a:p>
            <a:endParaRPr lang="es-CO" sz="3200" dirty="0"/>
          </a:p>
          <a:p>
            <a:endParaRPr lang="es-CO" sz="3200" b="1" dirty="0">
              <a:solidFill>
                <a:srgbClr val="0070C0"/>
              </a:solidFill>
            </a:endParaRPr>
          </a:p>
          <a:p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D3FF18E4-062B-7F58-5F23-3DD0B666595B}"/>
              </a:ext>
            </a:extLst>
          </p:cNvPr>
          <p:cNvSpPr/>
          <p:nvPr/>
        </p:nvSpPr>
        <p:spPr>
          <a:xfrm>
            <a:off x="6643991" y="3968885"/>
            <a:ext cx="4591456" cy="2607013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AD0DBE06-A448-B35D-BD33-89AF8DA00C6E}"/>
              </a:ext>
            </a:extLst>
          </p:cNvPr>
          <p:cNvSpPr/>
          <p:nvPr/>
        </p:nvSpPr>
        <p:spPr>
          <a:xfrm>
            <a:off x="8793804" y="4717915"/>
            <a:ext cx="525294" cy="204281"/>
          </a:xfrm>
          <a:prstGeom prst="rect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EC4655DB-008C-C779-0F1C-8EF386CD929B}"/>
              </a:ext>
            </a:extLst>
          </p:cNvPr>
          <p:cNvSpPr/>
          <p:nvPr/>
        </p:nvSpPr>
        <p:spPr>
          <a:xfrm>
            <a:off x="7315321" y="2889115"/>
            <a:ext cx="2422188" cy="529151"/>
          </a:xfrm>
          <a:prstGeom prst="rect">
            <a:avLst/>
          </a:prstGeom>
          <a:noFill/>
          <a:ln w="50800"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en-US"/>
          </a:p>
        </p:txBody>
      </p:sp>
      <p:cxnSp>
        <p:nvCxnSpPr>
          <p:cNvPr id="2" name="Google Shape;114;p2">
            <a:extLst>
              <a:ext uri="{FF2B5EF4-FFF2-40B4-BE49-F238E27FC236}">
                <a16:creationId xmlns:a16="http://schemas.microsoft.com/office/drawing/2014/main" id="{1EAD1CDA-2551-B3B0-5F7A-B78B86273DAD}"/>
              </a:ext>
            </a:extLst>
          </p:cNvPr>
          <p:cNvCxnSpPr/>
          <p:nvPr/>
        </p:nvCxnSpPr>
        <p:spPr>
          <a:xfrm>
            <a:off x="483577" y="967154"/>
            <a:ext cx="11183815" cy="66065"/>
          </a:xfrm>
          <a:prstGeom prst="straightConnector1">
            <a:avLst/>
          </a:prstGeom>
          <a:noFill/>
          <a:ln w="127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3" name="Google Shape;128;p2">
            <a:extLst>
              <a:ext uri="{FF2B5EF4-FFF2-40B4-BE49-F238E27FC236}">
                <a16:creationId xmlns:a16="http://schemas.microsoft.com/office/drawing/2014/main" id="{FE28BE2D-1B0C-6D92-6E77-0784B6A68ACB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139837" y="339648"/>
            <a:ext cx="1429888" cy="4483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779203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682BDF-3E3A-186F-6A2E-0909918E80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D2D5FC9E-02D6-57C4-0EAC-C0C1BEA075A8}"/>
              </a:ext>
            </a:extLst>
          </p:cNvPr>
          <p:cNvSpPr txBox="1"/>
          <p:nvPr/>
        </p:nvSpPr>
        <p:spPr>
          <a:xfrm>
            <a:off x="352832" y="1229297"/>
            <a:ext cx="354661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200" dirty="0"/>
              <a:t>Completar los campos requeridos tener en cuenta que el código postal debe ser Alfa numérico A9999AAA</a:t>
            </a:r>
          </a:p>
          <a:p>
            <a:endParaRPr lang="es-CO" sz="3200" b="1" dirty="0">
              <a:solidFill>
                <a:srgbClr val="0070C0"/>
              </a:solidFill>
            </a:endParaRPr>
          </a:p>
          <a:p>
            <a:endParaRPr lang="en-US" sz="3200" dirty="0">
              <a:solidFill>
                <a:srgbClr val="0070C0"/>
              </a:solidFill>
            </a:endParaRPr>
          </a:p>
        </p:txBody>
      </p:sp>
      <p:cxnSp>
        <p:nvCxnSpPr>
          <p:cNvPr id="2" name="Google Shape;114;p2">
            <a:extLst>
              <a:ext uri="{FF2B5EF4-FFF2-40B4-BE49-F238E27FC236}">
                <a16:creationId xmlns:a16="http://schemas.microsoft.com/office/drawing/2014/main" id="{FCC516B3-753F-EFBB-AA40-BF3F6259E013}"/>
              </a:ext>
            </a:extLst>
          </p:cNvPr>
          <p:cNvCxnSpPr/>
          <p:nvPr/>
        </p:nvCxnSpPr>
        <p:spPr>
          <a:xfrm>
            <a:off x="483577" y="967154"/>
            <a:ext cx="11183815" cy="66065"/>
          </a:xfrm>
          <a:prstGeom prst="straightConnector1">
            <a:avLst/>
          </a:prstGeom>
          <a:noFill/>
          <a:ln w="127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3" name="Google Shape;128;p2">
            <a:extLst>
              <a:ext uri="{FF2B5EF4-FFF2-40B4-BE49-F238E27FC236}">
                <a16:creationId xmlns:a16="http://schemas.microsoft.com/office/drawing/2014/main" id="{0C4B5B71-383A-BD92-394F-EEEB02F9DBFE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139837" y="339648"/>
            <a:ext cx="1429888" cy="44831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A8E4CA55-00EC-D60D-8F0C-FE0FD4F02EE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0358" t="4263"/>
          <a:stretch>
            <a:fillRect/>
          </a:stretch>
        </p:blipFill>
        <p:spPr>
          <a:xfrm>
            <a:off x="4165600" y="1099284"/>
            <a:ext cx="7673568" cy="5096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023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F6E1732E-93D5-4A7D-DD49-03F846FDCBA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8969" t="16229"/>
          <a:stretch>
            <a:fillRect/>
          </a:stretch>
        </p:blipFill>
        <p:spPr>
          <a:xfrm>
            <a:off x="2739221" y="1042946"/>
            <a:ext cx="7373566" cy="4931427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D07942E1-9745-31BD-A73E-E48C176698AB}"/>
              </a:ext>
            </a:extLst>
          </p:cNvPr>
          <p:cNvSpPr txBox="1"/>
          <p:nvPr/>
        </p:nvSpPr>
        <p:spPr>
          <a:xfrm>
            <a:off x="187245" y="1042945"/>
            <a:ext cx="3470356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s-CO" sz="3200" dirty="0"/>
              <a:t>El usuario de la cuenta es el mismo correo.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s-CO" sz="3200" dirty="0"/>
              <a:t>Editar Nombre, Apellido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s-CO" sz="3200" dirty="0"/>
              <a:t>Crear contraseña de acuerdo a los parámetros indicados. </a:t>
            </a:r>
          </a:p>
          <a:p>
            <a:endParaRPr lang="es-CO" sz="2800" dirty="0"/>
          </a:p>
          <a:p>
            <a:endParaRPr lang="es-CO" sz="2800" b="1" dirty="0">
              <a:solidFill>
                <a:srgbClr val="0070C0"/>
              </a:solidFill>
            </a:endParaRPr>
          </a:p>
          <a:p>
            <a:endParaRPr lang="en-US" sz="2800" dirty="0">
              <a:solidFill>
                <a:srgbClr val="0070C0"/>
              </a:solidFill>
            </a:endParaRP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90F49A1B-C92F-1798-3935-E1E0374845B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0496" t="39066" r="1872" b="4916"/>
          <a:stretch>
            <a:fillRect/>
          </a:stretch>
        </p:blipFill>
        <p:spPr>
          <a:xfrm>
            <a:off x="7761019" y="1042946"/>
            <a:ext cx="3677056" cy="5691880"/>
          </a:xfrm>
          <a:prstGeom prst="rect">
            <a:avLst/>
          </a:prstGeom>
        </p:spPr>
      </p:pic>
      <p:cxnSp>
        <p:nvCxnSpPr>
          <p:cNvPr id="2" name="Google Shape;114;p2">
            <a:extLst>
              <a:ext uri="{FF2B5EF4-FFF2-40B4-BE49-F238E27FC236}">
                <a16:creationId xmlns:a16="http://schemas.microsoft.com/office/drawing/2014/main" id="{E5F3B24E-7FC4-93DA-C141-9A54077546D4}"/>
              </a:ext>
            </a:extLst>
          </p:cNvPr>
          <p:cNvCxnSpPr/>
          <p:nvPr/>
        </p:nvCxnSpPr>
        <p:spPr>
          <a:xfrm>
            <a:off x="483577" y="976882"/>
            <a:ext cx="11183815" cy="66065"/>
          </a:xfrm>
          <a:prstGeom prst="straightConnector1">
            <a:avLst/>
          </a:prstGeom>
          <a:noFill/>
          <a:ln w="127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3" name="Google Shape;128;p2">
            <a:extLst>
              <a:ext uri="{FF2B5EF4-FFF2-40B4-BE49-F238E27FC236}">
                <a16:creationId xmlns:a16="http://schemas.microsoft.com/office/drawing/2014/main" id="{38026485-DFF8-C70F-0D13-1F6F7C43AEA1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139837" y="349376"/>
            <a:ext cx="1429888" cy="4483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277981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EAB5A8D-730B-FE26-6E9E-414783D5817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106"/>
          <a:stretch>
            <a:fillRect/>
          </a:stretch>
        </p:blipFill>
        <p:spPr>
          <a:xfrm>
            <a:off x="4648200" y="1033219"/>
            <a:ext cx="7256418" cy="5168759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0893A815-9674-2F2B-20EC-590B9409BB49}"/>
              </a:ext>
            </a:extLst>
          </p:cNvPr>
          <p:cNvSpPr txBox="1"/>
          <p:nvPr/>
        </p:nvSpPr>
        <p:spPr>
          <a:xfrm>
            <a:off x="287382" y="899245"/>
            <a:ext cx="423126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s-CO" sz="3600" dirty="0"/>
              <a:t>Marcar los campos de Condiciones de uso y Aceptación.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s-CO" sz="3600" dirty="0"/>
              <a:t>Indicar el rol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s-CO" sz="3600" dirty="0"/>
              <a:t>Completar el Captcha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s-CO" sz="3600" dirty="0"/>
              <a:t>Por ultimo, clic en crear cuenta.</a:t>
            </a:r>
            <a:endParaRPr lang="en-US" sz="3200" dirty="0">
              <a:solidFill>
                <a:srgbClr val="0070C0"/>
              </a:solidFill>
            </a:endParaRPr>
          </a:p>
        </p:txBody>
      </p: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A2E056EA-8232-D150-DFD7-5AFFC0DBDD37}"/>
              </a:ext>
            </a:extLst>
          </p:cNvPr>
          <p:cNvCxnSpPr>
            <a:cxnSpLocks/>
          </p:cNvCxnSpPr>
          <p:nvPr/>
        </p:nvCxnSpPr>
        <p:spPr>
          <a:xfrm>
            <a:off x="7504710" y="2759310"/>
            <a:ext cx="301557" cy="0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C969FEDD-A91B-02CE-3CBB-C0453C79D20F}"/>
              </a:ext>
            </a:extLst>
          </p:cNvPr>
          <p:cNvCxnSpPr>
            <a:cxnSpLocks/>
          </p:cNvCxnSpPr>
          <p:nvPr/>
        </p:nvCxnSpPr>
        <p:spPr>
          <a:xfrm>
            <a:off x="7504710" y="4173062"/>
            <a:ext cx="301557" cy="0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cto de flecha 11">
            <a:extLst>
              <a:ext uri="{FF2B5EF4-FFF2-40B4-BE49-F238E27FC236}">
                <a16:creationId xmlns:a16="http://schemas.microsoft.com/office/drawing/2014/main" id="{D2FAC38D-0D44-410E-1E70-481457EF4053}"/>
              </a:ext>
            </a:extLst>
          </p:cNvPr>
          <p:cNvCxnSpPr>
            <a:cxnSpLocks/>
          </p:cNvCxnSpPr>
          <p:nvPr/>
        </p:nvCxnSpPr>
        <p:spPr>
          <a:xfrm>
            <a:off x="7504710" y="3903751"/>
            <a:ext cx="301557" cy="0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" name="Google Shape;114;p2">
            <a:extLst>
              <a:ext uri="{FF2B5EF4-FFF2-40B4-BE49-F238E27FC236}">
                <a16:creationId xmlns:a16="http://schemas.microsoft.com/office/drawing/2014/main" id="{6165C07C-2C7D-65CE-4656-76EF31083A1D}"/>
              </a:ext>
            </a:extLst>
          </p:cNvPr>
          <p:cNvCxnSpPr/>
          <p:nvPr/>
        </p:nvCxnSpPr>
        <p:spPr>
          <a:xfrm>
            <a:off x="483577" y="967154"/>
            <a:ext cx="11183815" cy="66065"/>
          </a:xfrm>
          <a:prstGeom prst="straightConnector1">
            <a:avLst/>
          </a:prstGeom>
          <a:noFill/>
          <a:ln w="127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3" name="Google Shape;128;p2">
            <a:extLst>
              <a:ext uri="{FF2B5EF4-FFF2-40B4-BE49-F238E27FC236}">
                <a16:creationId xmlns:a16="http://schemas.microsoft.com/office/drawing/2014/main" id="{15BDCD80-A27D-BEA8-3D7D-77F8D1DA09CF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139837" y="339648"/>
            <a:ext cx="1429888" cy="44831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A98435B6-E307-8AA0-1792-7824B9DD7A57}"/>
              </a:ext>
            </a:extLst>
          </p:cNvPr>
          <p:cNvCxnSpPr>
            <a:cxnSpLocks/>
          </p:cNvCxnSpPr>
          <p:nvPr/>
        </p:nvCxnSpPr>
        <p:spPr>
          <a:xfrm>
            <a:off x="7454450" y="5121988"/>
            <a:ext cx="402076" cy="189793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de flecha 5">
            <a:extLst>
              <a:ext uri="{FF2B5EF4-FFF2-40B4-BE49-F238E27FC236}">
                <a16:creationId xmlns:a16="http://schemas.microsoft.com/office/drawing/2014/main" id="{A4FA2BE2-1EB6-882D-D905-AE6B7A953A07}"/>
              </a:ext>
            </a:extLst>
          </p:cNvPr>
          <p:cNvCxnSpPr>
            <a:cxnSpLocks/>
          </p:cNvCxnSpPr>
          <p:nvPr/>
        </p:nvCxnSpPr>
        <p:spPr>
          <a:xfrm>
            <a:off x="7504710" y="3617598"/>
            <a:ext cx="301557" cy="0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14024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A06337-AB71-D0DA-4148-90B62F8ED5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2D914E15-DE9A-3303-AB48-9DF5728241CD}"/>
              </a:ext>
            </a:extLst>
          </p:cNvPr>
          <p:cNvSpPr txBox="1"/>
          <p:nvPr/>
        </p:nvSpPr>
        <p:spPr>
          <a:xfrm>
            <a:off x="675694" y="974511"/>
            <a:ext cx="354661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dirty="0">
                <a:solidFill>
                  <a:srgbClr val="FF0000"/>
                </a:solidFill>
              </a:rPr>
              <a:t>Nota:</a:t>
            </a:r>
          </a:p>
          <a:p>
            <a:r>
              <a:rPr lang="es-CO" sz="3600" dirty="0"/>
              <a:t>Si aparece esta opción de revisar cuentas ignorarla y darle continuar con la creación de la cuenta</a:t>
            </a:r>
            <a:endParaRPr lang="en-US" sz="3200" dirty="0"/>
          </a:p>
        </p:txBody>
      </p:sp>
      <p:cxnSp>
        <p:nvCxnSpPr>
          <p:cNvPr id="2" name="Google Shape;114;p2">
            <a:extLst>
              <a:ext uri="{FF2B5EF4-FFF2-40B4-BE49-F238E27FC236}">
                <a16:creationId xmlns:a16="http://schemas.microsoft.com/office/drawing/2014/main" id="{E45D93AF-4A95-6181-A29E-F1A8501A901A}"/>
              </a:ext>
            </a:extLst>
          </p:cNvPr>
          <p:cNvCxnSpPr/>
          <p:nvPr/>
        </p:nvCxnSpPr>
        <p:spPr>
          <a:xfrm>
            <a:off x="483577" y="967154"/>
            <a:ext cx="11183815" cy="66065"/>
          </a:xfrm>
          <a:prstGeom prst="straightConnector1">
            <a:avLst/>
          </a:prstGeom>
          <a:noFill/>
          <a:ln w="127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3" name="Google Shape;128;p2">
            <a:extLst>
              <a:ext uri="{FF2B5EF4-FFF2-40B4-BE49-F238E27FC236}">
                <a16:creationId xmlns:a16="http://schemas.microsoft.com/office/drawing/2014/main" id="{79079033-81AA-FE64-0C26-C71538DF914F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139837" y="339648"/>
            <a:ext cx="1429888" cy="44831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52698DB1-4BC8-1EE6-3099-FFE5466F4A8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5422" t="8348" r="12083" b="7083"/>
          <a:stretch>
            <a:fillRect/>
          </a:stretch>
        </p:blipFill>
        <p:spPr>
          <a:xfrm>
            <a:off x="4106333" y="1101128"/>
            <a:ext cx="7721600" cy="4857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1161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F98EF9EE-6AB1-610D-3150-75973FD2CD1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0425" t="5753" b="6696"/>
          <a:stretch>
            <a:fillRect/>
          </a:stretch>
        </p:blipFill>
        <p:spPr>
          <a:xfrm>
            <a:off x="5953670" y="923380"/>
            <a:ext cx="6044120" cy="5360555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3EED694B-A42D-3BC1-4CB5-6723A0251113}"/>
              </a:ext>
            </a:extLst>
          </p:cNvPr>
          <p:cNvSpPr txBox="1"/>
          <p:nvPr/>
        </p:nvSpPr>
        <p:spPr>
          <a:xfrm>
            <a:off x="400111" y="967154"/>
            <a:ext cx="5817140" cy="5493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950" dirty="0">
                <a:solidFill>
                  <a:srgbClr val="FF0000"/>
                </a:solidFill>
              </a:rPr>
              <a:t>Nota información importante: </a:t>
            </a:r>
            <a:r>
              <a:rPr lang="es-CO" sz="1950" dirty="0"/>
              <a:t>si ya existe una cuenta y no lo saben, les que arrojara error porque ya existe.</a:t>
            </a:r>
          </a:p>
          <a:p>
            <a:endParaRPr lang="es-CO" sz="1950" dirty="0"/>
          </a:p>
          <a:p>
            <a:r>
              <a:rPr lang="es-CO" sz="1950" dirty="0"/>
              <a:t>En ese caso volver al paso 1 y pedir recuperar la contraseña.</a:t>
            </a:r>
          </a:p>
          <a:p>
            <a:endParaRPr lang="es-CO" sz="1950" dirty="0"/>
          </a:p>
          <a:p>
            <a:r>
              <a:rPr lang="es-CO" sz="1950" dirty="0"/>
              <a:t>O en caso de ser necesario crear una cuenta nueva además de la ya existente. Solo debe quitar el tilde de usar correo como nombre de usuario y modificar el nombre de usuario.</a:t>
            </a:r>
          </a:p>
          <a:p>
            <a:endParaRPr lang="es-CO" sz="1950" dirty="0"/>
          </a:p>
          <a:p>
            <a:r>
              <a:rPr lang="es-CO" sz="1950" i="1" dirty="0"/>
              <a:t>*Tener en cuenta que poner otro correo no hace que la cuenta se cree con ese otro correo.</a:t>
            </a:r>
          </a:p>
          <a:p>
            <a:r>
              <a:rPr lang="es-CO" sz="1950" i="1" dirty="0"/>
              <a:t>El usuario tiene formato de correo, </a:t>
            </a:r>
            <a:r>
              <a:rPr lang="es-CO" sz="1950" i="1" dirty="0">
                <a:solidFill>
                  <a:srgbClr val="FF0000"/>
                </a:solidFill>
              </a:rPr>
              <a:t>simplemente</a:t>
            </a:r>
            <a:r>
              <a:rPr lang="es-CO" sz="1950" i="1" dirty="0"/>
              <a:t> con que le sumen algún carácter, es suficiente.</a:t>
            </a:r>
          </a:p>
          <a:p>
            <a:endParaRPr lang="es-CO" sz="1950" i="1" dirty="0"/>
          </a:p>
          <a:p>
            <a:r>
              <a:rPr lang="es-CO" sz="1950" i="1" dirty="0"/>
              <a:t>Ejemplos: </a:t>
            </a:r>
            <a:r>
              <a:rPr lang="es-CO" sz="1950" i="1" dirty="0">
                <a:solidFill>
                  <a:srgbClr val="0563C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behappyconsulting</a:t>
            </a:r>
            <a:r>
              <a:rPr lang="es-CO" sz="1950" i="1" dirty="0">
                <a:solidFill>
                  <a:srgbClr val="FF00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prd</a:t>
            </a:r>
            <a:r>
              <a:rPr lang="es-CO" sz="1950" i="1" dirty="0">
                <a:solidFill>
                  <a:srgbClr val="0563C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@gmail.com</a:t>
            </a:r>
            <a:r>
              <a:rPr lang="es-CO" sz="1950" i="1" dirty="0"/>
              <a:t> o poner un numero antes de @ </a:t>
            </a:r>
            <a:r>
              <a:rPr lang="es-CO" sz="1950" i="1" dirty="0">
                <a:solidFill>
                  <a:srgbClr val="0563C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behappyconsulting</a:t>
            </a:r>
            <a:r>
              <a:rPr lang="es-CO" sz="1950" i="1" dirty="0">
                <a:solidFill>
                  <a:srgbClr val="FF00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</a:t>
            </a:r>
            <a:r>
              <a:rPr lang="es-CO" sz="1950" i="1" dirty="0">
                <a:solidFill>
                  <a:srgbClr val="0563C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@gmail.com</a:t>
            </a:r>
            <a:endParaRPr lang="en-US" sz="1950" dirty="0">
              <a:solidFill>
                <a:srgbClr val="0070C0"/>
              </a:solidFill>
            </a:endParaRPr>
          </a:p>
        </p:txBody>
      </p:sp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FB77F4CD-88C7-9A73-1AA0-2AD37C51F2F9}"/>
              </a:ext>
            </a:extLst>
          </p:cNvPr>
          <p:cNvCxnSpPr>
            <a:cxnSpLocks/>
          </p:cNvCxnSpPr>
          <p:nvPr/>
        </p:nvCxnSpPr>
        <p:spPr>
          <a:xfrm flipV="1">
            <a:off x="5963055" y="3197158"/>
            <a:ext cx="471791" cy="44098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" name="Google Shape;114;p2">
            <a:extLst>
              <a:ext uri="{FF2B5EF4-FFF2-40B4-BE49-F238E27FC236}">
                <a16:creationId xmlns:a16="http://schemas.microsoft.com/office/drawing/2014/main" id="{CE41BDF0-584D-DBA5-C9B6-9FF1C9372F75}"/>
              </a:ext>
            </a:extLst>
          </p:cNvPr>
          <p:cNvCxnSpPr/>
          <p:nvPr/>
        </p:nvCxnSpPr>
        <p:spPr>
          <a:xfrm>
            <a:off x="483577" y="967154"/>
            <a:ext cx="11183815" cy="66065"/>
          </a:xfrm>
          <a:prstGeom prst="straightConnector1">
            <a:avLst/>
          </a:prstGeom>
          <a:noFill/>
          <a:ln w="127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3" name="Google Shape;128;p2">
            <a:extLst>
              <a:ext uri="{FF2B5EF4-FFF2-40B4-BE49-F238E27FC236}">
                <a16:creationId xmlns:a16="http://schemas.microsoft.com/office/drawing/2014/main" id="{6BCA5512-69B5-1A51-F466-48496DB6E067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139837" y="339648"/>
            <a:ext cx="1429888" cy="4483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49573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EE8BD27-5AA6-555A-0132-61897B24EDF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-1" r="36119" b="21610"/>
          <a:stretch>
            <a:fillRect/>
          </a:stretch>
        </p:blipFill>
        <p:spPr>
          <a:xfrm>
            <a:off x="4036674" y="1033219"/>
            <a:ext cx="7788356" cy="5162179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2FB0BEB7-665C-79A2-2AD7-50696456E8C2}"/>
              </a:ext>
            </a:extLst>
          </p:cNvPr>
          <p:cNvSpPr txBox="1"/>
          <p:nvPr/>
        </p:nvSpPr>
        <p:spPr>
          <a:xfrm>
            <a:off x="300697" y="1131896"/>
            <a:ext cx="3883742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dirty="0"/>
              <a:t>Para finalizar completar los campos de Servicio / Producto (según corresponda) y lugar de donde brinda el servicio.</a:t>
            </a:r>
          </a:p>
          <a:p>
            <a:endParaRPr lang="es-CO" sz="3200" dirty="0"/>
          </a:p>
          <a:p>
            <a:endParaRPr lang="es-CO" sz="3200" b="1" dirty="0">
              <a:solidFill>
                <a:srgbClr val="0070C0"/>
              </a:solidFill>
            </a:endParaRPr>
          </a:p>
          <a:p>
            <a:endParaRPr lang="en-US" sz="3200" dirty="0">
              <a:solidFill>
                <a:srgbClr val="0070C0"/>
              </a:solidFill>
            </a:endParaRPr>
          </a:p>
        </p:txBody>
      </p:sp>
      <p:cxnSp>
        <p:nvCxnSpPr>
          <p:cNvPr id="7" name="Google Shape;114;p2">
            <a:extLst>
              <a:ext uri="{FF2B5EF4-FFF2-40B4-BE49-F238E27FC236}">
                <a16:creationId xmlns:a16="http://schemas.microsoft.com/office/drawing/2014/main" id="{8E12C430-D7B5-E0B7-6DC0-078982B96A61}"/>
              </a:ext>
            </a:extLst>
          </p:cNvPr>
          <p:cNvCxnSpPr/>
          <p:nvPr/>
        </p:nvCxnSpPr>
        <p:spPr>
          <a:xfrm>
            <a:off x="483577" y="967154"/>
            <a:ext cx="11183815" cy="66065"/>
          </a:xfrm>
          <a:prstGeom prst="straightConnector1">
            <a:avLst/>
          </a:prstGeom>
          <a:noFill/>
          <a:ln w="127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8" name="Google Shape;128;p2">
            <a:extLst>
              <a:ext uri="{FF2B5EF4-FFF2-40B4-BE49-F238E27FC236}">
                <a16:creationId xmlns:a16="http://schemas.microsoft.com/office/drawing/2014/main" id="{F801126B-F564-5BAB-D26D-FA4EED2FD29F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139837" y="339648"/>
            <a:ext cx="1429888" cy="4483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445677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44D6C6-8D55-FB61-6565-9FC15DA94C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60D383FE-9D74-E710-A183-769BC7738F9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40431"/>
          <a:stretch>
            <a:fillRect/>
          </a:stretch>
        </p:blipFill>
        <p:spPr>
          <a:xfrm>
            <a:off x="339634" y="2473235"/>
            <a:ext cx="10911840" cy="3561806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C6B6CDE8-5CE1-A955-0A03-D9C104321F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8015" y="1962574"/>
            <a:ext cx="4884027" cy="4072467"/>
          </a:xfrm>
          <a:prstGeom prst="rect">
            <a:avLst/>
          </a:prstGeom>
        </p:spPr>
      </p:pic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97A2562-4B15-1CA8-A942-105213F12970}"/>
              </a:ext>
            </a:extLst>
          </p:cNvPr>
          <p:cNvCxnSpPr>
            <a:cxnSpLocks/>
          </p:cNvCxnSpPr>
          <p:nvPr/>
        </p:nvCxnSpPr>
        <p:spPr>
          <a:xfrm flipH="1">
            <a:off x="3474720" y="3770811"/>
            <a:ext cx="1314994" cy="1201783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Google Shape;114;p2">
            <a:extLst>
              <a:ext uri="{FF2B5EF4-FFF2-40B4-BE49-F238E27FC236}">
                <a16:creationId xmlns:a16="http://schemas.microsoft.com/office/drawing/2014/main" id="{14120363-3679-D9DC-629E-106B1912BB45}"/>
              </a:ext>
            </a:extLst>
          </p:cNvPr>
          <p:cNvCxnSpPr/>
          <p:nvPr/>
        </p:nvCxnSpPr>
        <p:spPr>
          <a:xfrm>
            <a:off x="483577" y="967154"/>
            <a:ext cx="11183815" cy="66065"/>
          </a:xfrm>
          <a:prstGeom prst="straightConnector1">
            <a:avLst/>
          </a:prstGeom>
          <a:noFill/>
          <a:ln w="127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12" name="Google Shape;128;p2">
            <a:extLst>
              <a:ext uri="{FF2B5EF4-FFF2-40B4-BE49-F238E27FC236}">
                <a16:creationId xmlns:a16="http://schemas.microsoft.com/office/drawing/2014/main" id="{492D14B6-DA8B-B04D-6442-C8D473D3B49F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139837" y="339648"/>
            <a:ext cx="1429888" cy="4483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312931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3CBB69-51F8-68AB-CE2E-4635E59406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9B12E5A-EDB9-533D-5166-659BE21683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70" y="0"/>
            <a:ext cx="12123259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2F0896C5-8998-FD2E-8530-D3457010F565}"/>
              </a:ext>
            </a:extLst>
          </p:cNvPr>
          <p:cNvSpPr txBox="1"/>
          <p:nvPr/>
        </p:nvSpPr>
        <p:spPr>
          <a:xfrm>
            <a:off x="6629617" y="2305203"/>
            <a:ext cx="5528012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6600" dirty="0"/>
              <a:t>Gracias por su atención! </a:t>
            </a:r>
            <a:endParaRPr lang="es-CO" sz="6000" dirty="0"/>
          </a:p>
          <a:p>
            <a:endParaRPr lang="es-CO" sz="3200" dirty="0"/>
          </a:p>
          <a:p>
            <a:endParaRPr lang="es-CO" sz="3200" b="1" dirty="0">
              <a:solidFill>
                <a:srgbClr val="0070C0"/>
              </a:solidFill>
            </a:endParaRPr>
          </a:p>
          <a:p>
            <a:endParaRPr lang="en-US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56980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ción">
  <a:themeElements>
    <a:clrScheme name="Retrospección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ció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ció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255</TotalTime>
  <Words>394</Words>
  <Application>Microsoft Office PowerPoint</Application>
  <PresentationFormat>Panorámica</PresentationFormat>
  <Paragraphs>50</Paragraphs>
  <Slides>15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20" baseType="lpstr">
      <vt:lpstr>Aptos</vt:lpstr>
      <vt:lpstr>Arial</vt:lpstr>
      <vt:lpstr>Calibri</vt:lpstr>
      <vt:lpstr>Calibri Light</vt:lpstr>
      <vt:lpstr>Retrospección</vt:lpstr>
      <vt:lpstr>Pasos para crear una cuenta nueva en Business Network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Miguel Castañeda</dc:creator>
  <cp:lastModifiedBy>Miguel Castañeda</cp:lastModifiedBy>
  <cp:revision>17</cp:revision>
  <dcterms:created xsi:type="dcterms:W3CDTF">2026-03-16T14:53:40Z</dcterms:created>
  <dcterms:modified xsi:type="dcterms:W3CDTF">2026-04-06T15:45:42Z</dcterms:modified>
</cp:coreProperties>
</file>